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61" r:id="rId2"/>
    <p:sldId id="1185" r:id="rId3"/>
    <p:sldId id="678" r:id="rId4"/>
    <p:sldId id="317" r:id="rId5"/>
    <p:sldId id="318" r:id="rId6"/>
    <p:sldId id="1200" r:id="rId7"/>
    <p:sldId id="1188" r:id="rId8"/>
    <p:sldId id="1173" r:id="rId9"/>
    <p:sldId id="1459" r:id="rId10"/>
    <p:sldId id="1417" r:id="rId11"/>
    <p:sldId id="364" r:id="rId12"/>
    <p:sldId id="366" r:id="rId13"/>
    <p:sldId id="343" r:id="rId14"/>
    <p:sldId id="1175" r:id="rId15"/>
    <p:sldId id="1256" r:id="rId16"/>
    <p:sldId id="1415" r:id="rId17"/>
    <p:sldId id="1419" r:id="rId18"/>
    <p:sldId id="1452" r:id="rId19"/>
    <p:sldId id="1439" r:id="rId20"/>
    <p:sldId id="1441" r:id="rId21"/>
    <p:sldId id="1433" r:id="rId22"/>
    <p:sldId id="1424" r:id="rId23"/>
    <p:sldId id="1436" r:id="rId24"/>
    <p:sldId id="1259" r:id="rId25"/>
    <p:sldId id="1428" r:id="rId26"/>
    <p:sldId id="1462" r:id="rId27"/>
    <p:sldId id="1426" r:id="rId28"/>
    <p:sldId id="1269" r:id="rId29"/>
    <p:sldId id="1431" r:id="rId30"/>
    <p:sldId id="1455" r:id="rId31"/>
    <p:sldId id="1458" r:id="rId32"/>
    <p:sldId id="1447" r:id="rId3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Trofimov" initials="AT" lastIdx="1" clrIdx="0">
    <p:extLst>
      <p:ext uri="{19B8F6BF-5375-455C-9EA6-DF929625EA0E}">
        <p15:presenceInfo xmlns:p15="http://schemas.microsoft.com/office/powerpoint/2012/main" userId="a142cc7bdc6acf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3131"/>
    <a:srgbClr val="FFFFFF"/>
    <a:srgbClr val="B2B2B2"/>
    <a:srgbClr val="5F5F5F"/>
    <a:srgbClr val="777777"/>
    <a:srgbClr val="111111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86517" autoAdjust="0"/>
  </p:normalViewPr>
  <p:slideViewPr>
    <p:cSldViewPr>
      <p:cViewPr varScale="1">
        <p:scale>
          <a:sx n="83" d="100"/>
          <a:sy n="83" d="100"/>
        </p:scale>
        <p:origin x="136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34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08T15:20:48.931" idx="1">
    <p:pos x="2544" y="3816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584E95B-54A6-4DDE-888E-ABB68F403A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C81E8FA-08AE-49AB-BAA5-A7B91CC895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AD6EDC8-D940-451F-8FD3-286452440B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83576DC8-44CC-4466-AEC6-4A6918F88EB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64BB6932-20F5-4C15-BDA7-25C968187E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D66A10D6-66C6-4DD0-B54B-F8FC8841F6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C4D1EFB-7F3B-47F3-B46F-87E80193BC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876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6610B9-7FB5-425B-B545-28AB73F3B744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96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21BF351-7A1F-469C-8EA1-905CF874F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50B43F-78F4-48B6-AF3B-F21EB6502F38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7B7EE85-B9EF-4D78-AFA8-BE5A7A5F05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56FC078-B0F1-44AE-83D9-BFADA9379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1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>
            <a:extLst>
              <a:ext uri="{FF2B5EF4-FFF2-40B4-BE49-F238E27FC236}">
                <a16:creationId xmlns:a16="http://schemas.microsoft.com/office/drawing/2014/main" id="{21B1723E-5DDD-6684-9E73-BFF41389F8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8E73164-04F2-4F87-BD2A-24061E02C952}" type="slidenum">
              <a:rPr lang="ru-RU" altLang="ru-RU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1843" name="Rectangle 2">
            <a:extLst>
              <a:ext uri="{FF2B5EF4-FFF2-40B4-BE49-F238E27FC236}">
                <a16:creationId xmlns:a16="http://schemas.microsoft.com/office/drawing/2014/main" id="{D40EEED4-423B-2A08-0D37-9512E51CD3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>
            <a:extLst>
              <a:ext uri="{FF2B5EF4-FFF2-40B4-BE49-F238E27FC236}">
                <a16:creationId xmlns:a16="http://schemas.microsoft.com/office/drawing/2014/main" id="{4C5D519D-6379-7919-87B5-E42BFC089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1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04DFE4-AD39-4E55-8211-C3F99BA131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805C89-24DF-40EA-A83C-EC1704A141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B3214D-BEC0-4458-AAD6-694C9E7D6A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9EA86-8C66-4521-88EF-F2EAE66909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1641561"/>
      </p:ext>
    </p:extLst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29AB4E-1257-4412-907B-95221B5777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D16130-6EE1-4A02-89C1-4C3944E0B4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6A79AE-AE05-4D77-A78F-3192259111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6542A-8310-41B0-8415-53EC30D8BF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6793528"/>
      </p:ext>
    </p:extLst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903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903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6A430B-A9F4-464C-AD2C-36E2DACE84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983E26-9557-4E43-B0E3-AB8CA34C54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D0C33F-DF3F-4723-8E9F-77C48FA540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CBD0-78B5-479F-822B-A15E218B4B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4289001"/>
      </p:ext>
    </p:extLst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903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CF9362-91BD-43CE-A150-4876A96A93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D3DD32-6BC5-4071-A06C-A609A9194D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258175-A7EC-40DD-A534-F2A73DBD4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EE754-3C08-4A73-B9FF-555B1D125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404988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EA54A3-BBA3-409E-8AFE-8098C9A31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E15605-9AF1-48D0-AAA3-9EBD451890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E0A01F-1B0A-4E20-A3B7-ABBB8EC5CD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61D49-BB81-4A80-BA6F-0B48B5C785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296715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8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AB5487-9BA5-4D69-8F3C-9E79082F9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686D05-012A-4F83-82C0-66C3D91C43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8D043-97DC-4D7C-BAE6-12CFEC98E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AD42-F152-403D-92D0-9FEDC6F5EF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7834999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9AC27-6464-4DC7-B0CB-67ABBD117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7B621B-E7BC-42A2-8C43-BE3883CF0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F12DF-D908-4E95-A7E6-4E1C3186A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6FCCA-3C9D-40E5-B9AA-A45D797D4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89187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2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2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796E8B-1F04-4ECB-A417-E995C4791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1C57DE6-311E-4AD6-8ECA-A5D323D22F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5407BA-75C7-4CF8-92C2-1062549DA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071CB-E73D-4636-9177-AACC789836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0590066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B62077-09CC-4483-AF07-33E52A2CA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BBAB4F4-E406-4782-8760-8702C2F279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AA1F8F-0456-4830-BD7C-F30F4AED42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4764-1A34-4E65-BDBB-1D8EE3F328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6317644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8A1CBA-FF9E-4688-BEB8-E00F03B10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CAA689-1841-4A0B-9216-53C970890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367CBD-DBBA-42B4-AE0A-541476D92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26474-CA8F-41FF-89ED-E6CCCE089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8209460"/>
      </p:ext>
    </p:extLst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1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D40C2D-0F4F-40BA-9E81-8E1DB496D6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E7FD5B-4584-432C-8598-2C6D4D6C20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4281CF-9169-493D-A343-39416DF5D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86C80-BF3A-4E82-ABC6-DF5BCB887E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017380"/>
      </p:ext>
    </p:extLst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431927-E9FB-4A03-9059-05125C3EB8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EDA5DC-B846-48EB-87CD-776C78E7D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314196-AAF3-467D-AF56-60BD586706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78410-13C5-4973-B8B9-B82523EA0C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2910895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4550035-1225-4EC6-8B4C-DF26CF879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9D16DF-AC9D-48ED-9985-EA678A0262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CB67FE5-7807-45CD-B4A4-C82183328C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64CA66-7480-4C5F-9854-59512B49D53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FB3FB17-F9C6-488F-9D66-A20F42C46D8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F383AFE-DAA1-4D23-9AD8-B9A821675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srica2@rambler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urora-isrica.ru/" TargetMode="External"/><Relationship Id="rId4" Type="http://schemas.openxmlformats.org/officeDocument/2006/relationships/hyperlink" Target="mailto:aurora-isrica.154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Картинки по запросу галактика млечный путь">
            <a:extLst>
              <a:ext uri="{FF2B5EF4-FFF2-40B4-BE49-F238E27FC236}">
                <a16:creationId xmlns:a16="http://schemas.microsoft.com/office/drawing/2014/main" id="{B6824D35-6B2F-42C4-B512-69D9E0ADE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"/>
          <a:stretch>
            <a:fillRect/>
          </a:stretch>
        </p:blipFill>
        <p:spPr bwMode="auto">
          <a:xfrm>
            <a:off x="34697" y="48491"/>
            <a:ext cx="9109303" cy="676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Заголовок 5">
            <a:extLst>
              <a:ext uri="{FF2B5EF4-FFF2-40B4-BE49-F238E27FC236}">
                <a16:creationId xmlns:a16="http://schemas.microsoft.com/office/drawing/2014/main" id="{74691CD8-2001-4611-AB67-B23D54C3D29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1552" y="5356294"/>
            <a:ext cx="8090927" cy="1020971"/>
          </a:xfrm>
        </p:spPr>
        <p:txBody>
          <a:bodyPr/>
          <a:lstStyle/>
          <a:p>
            <a:r>
              <a:rPr lang="ru-RU" altLang="ru-RU" sz="1200" u="sng" dirty="0">
                <a:solidFill>
                  <a:schemeClr val="bg1"/>
                </a:solidFill>
              </a:rPr>
              <a:t>ТРОФИМОВ А.В.</a:t>
            </a:r>
            <a:r>
              <a:rPr lang="ru-RU" altLang="ru-RU" sz="1200" dirty="0">
                <a:solidFill>
                  <a:schemeClr val="bg1"/>
                </a:solidFill>
              </a:rPr>
              <a:t>,  КОЧУРОВ В.С.</a:t>
            </a:r>
            <a:br>
              <a:rPr lang="ru-RU" altLang="ru-RU" sz="1200" dirty="0">
                <a:solidFill>
                  <a:schemeClr val="bg1"/>
                </a:solidFill>
              </a:rPr>
            </a:br>
            <a:r>
              <a:rPr lang="en-US" altLang="ru-RU" sz="1200" dirty="0">
                <a:solidFill>
                  <a:schemeClr val="bg1"/>
                </a:solidFill>
              </a:rPr>
              <a:t> </a:t>
            </a:r>
            <a:r>
              <a:rPr lang="ru-RU" altLang="ru-RU" sz="1200" dirty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</a:t>
            </a:r>
            <a:r>
              <a:rPr lang="en-US" altLang="ru-RU" sz="1200" dirty="0">
                <a:solidFill>
                  <a:schemeClr val="bg1"/>
                </a:solidFill>
              </a:rPr>
              <a:t>XV </a:t>
            </a:r>
            <a:r>
              <a:rPr lang="ru-RU" altLang="ru-RU" sz="1200" dirty="0">
                <a:solidFill>
                  <a:schemeClr val="bg1"/>
                </a:solidFill>
              </a:rPr>
              <a:t>Международная Крымская конференция «КОСМОС И БИОСФЕРА», посвященная 160-летию В.И. Вернадского, г. Симферополь, Республика Крым, Российская Федерация, 9-12 октября 2023 г.                 копирайт </a:t>
            </a:r>
            <a:r>
              <a:rPr lang="en-US" altLang="ru-RU" sz="1200" dirty="0">
                <a:solidFill>
                  <a:schemeClr val="bg1"/>
                </a:solidFill>
              </a:rPr>
              <a:t>@ </a:t>
            </a:r>
            <a:r>
              <a:rPr lang="ru-RU" altLang="ru-RU" sz="1200" dirty="0">
                <a:solidFill>
                  <a:schemeClr val="bg1"/>
                </a:solidFill>
              </a:rPr>
              <a:t>МНИИКА, 2023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082E0E-1FA0-3CF7-26E8-29655AA9B11F}"/>
              </a:ext>
            </a:extLst>
          </p:cNvPr>
          <p:cNvSpPr txBox="1"/>
          <p:nvPr/>
        </p:nvSpPr>
        <p:spPr>
          <a:xfrm>
            <a:off x="605467" y="281058"/>
            <a:ext cx="8211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АНО МНИИКА им. Академика В.П. Казначеева </a:t>
            </a:r>
            <a:r>
              <a:rPr lang="en-US" altLang="ru-RU" b="1" dirty="0">
                <a:solidFill>
                  <a:schemeClr val="bg1"/>
                </a:solidFill>
                <a:hlinkClick r:id="rId3"/>
              </a:rPr>
              <a:t>isrica2@rambler.ru</a:t>
            </a:r>
            <a:r>
              <a:rPr lang="ru-RU" altLang="ru-RU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ru-RU" altLang="ru-RU" b="1" dirty="0">
                <a:solidFill>
                  <a:schemeClr val="bg1"/>
                </a:solidFill>
              </a:rPr>
              <a:t>ООО «Аврора-МНИИКА» г. Новосибирск, </a:t>
            </a:r>
            <a:r>
              <a:rPr lang="en-US" altLang="ru-RU" b="1" dirty="0">
                <a:solidFill>
                  <a:schemeClr val="bg1"/>
                </a:solidFill>
                <a:hlinkClick r:id="rId4"/>
              </a:rPr>
              <a:t>aurora</a:t>
            </a:r>
            <a:r>
              <a:rPr lang="ru-RU" altLang="ru-RU" b="1" dirty="0">
                <a:solidFill>
                  <a:schemeClr val="bg1"/>
                </a:solidFill>
                <a:hlinkClick r:id="rId4"/>
              </a:rPr>
              <a:t>-</a:t>
            </a:r>
            <a:r>
              <a:rPr lang="en-US" altLang="ru-RU" b="1" dirty="0">
                <a:solidFill>
                  <a:schemeClr val="bg1"/>
                </a:solidFill>
                <a:hlinkClick r:id="rId4"/>
              </a:rPr>
              <a:t>isrica</a:t>
            </a:r>
            <a:r>
              <a:rPr lang="ru-RU" altLang="ru-RU" b="1" dirty="0">
                <a:solidFill>
                  <a:schemeClr val="bg1"/>
                </a:solidFill>
                <a:hlinkClick r:id="rId4"/>
              </a:rPr>
              <a:t>.</a:t>
            </a:r>
            <a:r>
              <a:rPr lang="en-US" altLang="ru-RU" b="1" dirty="0">
                <a:solidFill>
                  <a:schemeClr val="bg1"/>
                </a:solidFill>
                <a:hlinkClick r:id="rId4"/>
              </a:rPr>
              <a:t>154@gmail.com</a:t>
            </a:r>
            <a:r>
              <a:rPr lang="en-US" altLang="ru-RU" b="1" dirty="0">
                <a:solidFill>
                  <a:schemeClr val="bg1"/>
                </a:solidFill>
              </a:rPr>
              <a:t> </a:t>
            </a:r>
            <a:r>
              <a:rPr lang="en-US" altLang="ru-RU" b="1" dirty="0">
                <a:solidFill>
                  <a:schemeClr val="bg1"/>
                </a:solidFill>
                <a:hlinkClick r:id="rId5"/>
              </a:rPr>
              <a:t>www.aurora-isrica.ru</a:t>
            </a:r>
            <a:r>
              <a:rPr lang="en-US" altLang="ru-RU" b="1" dirty="0">
                <a:solidFill>
                  <a:schemeClr val="bg1"/>
                </a:solidFill>
              </a:rPr>
              <a:t> 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111B2-CD90-DD87-1992-2C2F7DBAA695}"/>
              </a:ext>
            </a:extLst>
          </p:cNvPr>
          <p:cNvSpPr txBox="1"/>
          <p:nvPr/>
        </p:nvSpPr>
        <p:spPr>
          <a:xfrm>
            <a:off x="564480" y="1484784"/>
            <a:ext cx="8015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00B0F0"/>
                </a:solidFill>
              </a:rPr>
              <a:t>Изменения космо-биотермодинамических сопряжений в экранирующей установке нового типа КОСМОБИОТРОН КБ-мТК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43879-5856-F4AD-CAFB-E8B42AB65F14}"/>
              </a:ext>
            </a:extLst>
          </p:cNvPr>
          <p:cNvSpPr txBox="1"/>
          <p:nvPr/>
        </p:nvSpPr>
        <p:spPr>
          <a:xfrm>
            <a:off x="1064653" y="4149080"/>
            <a:ext cx="7292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4B0C8-B885-72D8-4C7D-B39756FA9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00331"/>
            <a:ext cx="8280920" cy="1575978"/>
          </a:xfrm>
        </p:spPr>
        <p:txBody>
          <a:bodyPr/>
          <a:lstStyle/>
          <a:p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</a:rPr>
              <a:t>Гипогеомагнитная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камера (ГМК) ИКЭМ СО РАМН /патент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РФ № 2012175/, 1986 -2010 гг.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04A0D6-87BC-F6B6-8F43-642BDBD92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8E4E9B-1546-1E64-AE21-65129AE0D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t="20296" r="13251" b="6927"/>
          <a:stretch>
            <a:fillRect/>
          </a:stretch>
        </p:blipFill>
        <p:spPr bwMode="auto">
          <a:xfrm>
            <a:off x="982529" y="2060848"/>
            <a:ext cx="7178941" cy="38152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5730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Номер слайда 1">
            <a:extLst>
              <a:ext uri="{FF2B5EF4-FFF2-40B4-BE49-F238E27FC236}">
                <a16:creationId xmlns:a16="http://schemas.microsoft.com/office/drawing/2014/main" id="{9FAF4DF5-5F0A-0A1D-51F5-1DBA67B1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F5B278-C89A-4C04-BC0E-500FB9B74468}" type="slidenum">
              <a:rPr lang="ru-RU" altLang="ru-RU" sz="1400">
                <a:solidFill>
                  <a:srgbClr val="FFFFFF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400">
              <a:solidFill>
                <a:srgbClr val="FFFFFF"/>
              </a:solidFill>
            </a:endParaRPr>
          </a:p>
        </p:txBody>
      </p:sp>
      <p:pic>
        <p:nvPicPr>
          <p:cNvPr id="6" name="Picture 2" descr="Рисунок3">
            <a:extLst>
              <a:ext uri="{FF2B5EF4-FFF2-40B4-BE49-F238E27FC236}">
                <a16:creationId xmlns:a16="http://schemas.microsoft.com/office/drawing/2014/main" id="{D1C47CF6-4FCB-97E8-83B9-C2B0320C6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6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49388"/>
            <a:ext cx="5113337" cy="5148262"/>
          </a:xfrm>
          <a:prstGeom prst="rect">
            <a:avLst/>
          </a:prstGeom>
          <a:solidFill>
            <a:schemeClr val="bg1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3">
            <a:extLst>
              <a:ext uri="{FF2B5EF4-FFF2-40B4-BE49-F238E27FC236}">
                <a16:creationId xmlns:a16="http://schemas.microsoft.com/office/drawing/2014/main" id="{20229AED-DEAC-CC2B-4026-4449F4817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39750"/>
            <a:ext cx="8642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zh-CN" sz="18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Распределение остаточной магнитной индукции в экранирующем ГМП устройстве (</a:t>
            </a:r>
            <a:r>
              <a:rPr lang="ru-RU" altLang="zh-CN" sz="1800" b="1" dirty="0" err="1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Гипогеомагнитной</a:t>
            </a:r>
            <a:r>
              <a:rPr lang="ru-RU" altLang="zh-CN" sz="1800" b="1" dirty="0">
                <a:solidFill>
                  <a:srgbClr val="FFFFFF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 камере) </a:t>
            </a:r>
            <a:endParaRPr lang="ru-RU" altLang="ru-RU" sz="1800" b="1" dirty="0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milkyway_gleason">
            <a:extLst>
              <a:ext uri="{FF2B5EF4-FFF2-40B4-BE49-F238E27FC236}">
                <a16:creationId xmlns:a16="http://schemas.microsoft.com/office/drawing/2014/main" id="{A28E32E1-A68A-EBEB-E4ED-FB72E31EB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4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r="11382"/>
          <a:stretch>
            <a:fillRect/>
          </a:stretch>
        </p:blipFill>
        <p:spPr bwMode="auto">
          <a:xfrm>
            <a:off x="0" y="0"/>
            <a:ext cx="3132138" cy="6858000"/>
          </a:xfrm>
          <a:prstGeom prst="rect">
            <a:avLst/>
          </a:prstGeom>
          <a:noFill/>
          <a:ln w="50800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B8EF9AA1-4127-6FC0-9E0B-D0CE34A08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53396"/>
            <a:ext cx="2808287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Динамика ассоциаций электрофизиологических параметров головного мозга человека</a:t>
            </a:r>
            <a:r>
              <a:rPr lang="en-US" altLang="ru-RU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altLang="ru-RU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 данным ЭЭГ</a:t>
            </a:r>
            <a:r>
              <a:rPr lang="en-US" altLang="ru-RU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altLang="ru-RU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от длины аллелей гена </a:t>
            </a:r>
            <a:r>
              <a:rPr lang="en-US" altLang="ru-RU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D4</a:t>
            </a:r>
            <a:r>
              <a:rPr lang="ru-RU" altLang="ru-RU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в условиях  ослабленного ГМП ( 2002 г.)</a:t>
            </a:r>
            <a:endParaRPr lang="en-US" altLang="ru-RU" dirty="0">
              <a:solidFill>
                <a:srgbClr val="FFFF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0820" name="Rectangle 4">
            <a:extLst>
              <a:ext uri="{FF2B5EF4-FFF2-40B4-BE49-F238E27FC236}">
                <a16:creationId xmlns:a16="http://schemas.microsoft.com/office/drawing/2014/main" id="{73D254C6-300B-F599-6F70-244EF03C3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4437063"/>
            <a:ext cx="57959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zh-CN" sz="2400" dirty="0">
                <a:solidFill>
                  <a:srgbClr val="FFCC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Примечания: значимые ассоциированные зависимости от длины аллелей гена </a:t>
            </a:r>
            <a:r>
              <a:rPr lang="en-US" altLang="zh-CN" sz="2400" dirty="0">
                <a:solidFill>
                  <a:srgbClr val="FFCC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D4</a:t>
            </a:r>
            <a:r>
              <a:rPr lang="ru-RU" altLang="zh-CN" sz="2400" dirty="0">
                <a:solidFill>
                  <a:srgbClr val="FFCC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в</a:t>
            </a:r>
            <a:r>
              <a:rPr lang="en-US" altLang="zh-CN" sz="2400" dirty="0">
                <a:solidFill>
                  <a:srgbClr val="FFCC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sz="2000" dirty="0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ru-RU" altLang="zh-CN" sz="2000" dirty="0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  </a:t>
            </a:r>
            <a:r>
              <a:rPr lang="en-US" altLang="zh-CN" sz="2000" dirty="0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F (3,4) – </a:t>
            </a:r>
            <a:r>
              <a:rPr lang="ru-RU" altLang="zh-CN" sz="2000" dirty="0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лобных</a:t>
            </a:r>
            <a:r>
              <a:rPr lang="en-US" altLang="zh-CN" sz="2000" dirty="0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; T (3,4) – </a:t>
            </a:r>
            <a:r>
              <a:rPr lang="ru-RU" altLang="zh-CN" sz="2000" dirty="0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височных </a:t>
            </a:r>
            <a:r>
              <a:rPr lang="en-US" altLang="zh-CN" sz="2000" dirty="0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; O (1,2) – </a:t>
            </a:r>
            <a:r>
              <a:rPr lang="ru-RU" altLang="zh-CN" sz="2000" dirty="0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затылочных </a:t>
            </a:r>
            <a:r>
              <a:rPr lang="en-US" altLang="zh-CN" sz="2000" dirty="0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; </a:t>
            </a:r>
            <a:r>
              <a:rPr lang="en-US" altLang="zh-CN" sz="2000" dirty="0" err="1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Cz</a:t>
            </a:r>
            <a:r>
              <a:rPr lang="en-US" altLang="zh-CN" sz="2000" dirty="0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– </a:t>
            </a:r>
            <a:r>
              <a:rPr lang="ru-RU" altLang="zh-CN" sz="2000" dirty="0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срединных ЭЭГ отведениях</a:t>
            </a:r>
            <a:r>
              <a:rPr lang="en-US" altLang="zh-CN" sz="2000" dirty="0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,</a:t>
            </a:r>
            <a:r>
              <a:rPr lang="ru-RU" altLang="zh-CN" sz="2000" dirty="0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/</a:t>
            </a:r>
            <a:r>
              <a:rPr lang="ru-RU" altLang="zh-CN" sz="2000" dirty="0" err="1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Девицин</a:t>
            </a:r>
            <a:r>
              <a:rPr lang="ru-RU" altLang="zh-CN" sz="2000" dirty="0">
                <a:solidFill>
                  <a:srgbClr val="CCFFCC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Arial" panose="020B0604020202020204" pitchFamily="34" charset="0"/>
              </a:rPr>
              <a:t> Д.В. Антология избранных статей МНИИКА-М.:РусскаяФилософия,2020.-С.477- 481/</a:t>
            </a:r>
            <a:endParaRPr lang="en-US" altLang="zh-CN" sz="2000" dirty="0">
              <a:solidFill>
                <a:srgbClr val="CCFFCC"/>
              </a:solidFill>
              <a:latin typeface="Times New Roman" panose="02020603050405020304" pitchFamily="18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90821" name="Group 5">
            <a:extLst>
              <a:ext uri="{FF2B5EF4-FFF2-40B4-BE49-F238E27FC236}">
                <a16:creationId xmlns:a16="http://schemas.microsoft.com/office/drawing/2014/main" id="{81D7B054-43FD-4657-6275-DF7E0ED7D0CA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627063"/>
            <a:ext cx="5688013" cy="3738562"/>
            <a:chOff x="499" y="1071"/>
            <a:chExt cx="4808" cy="2567"/>
          </a:xfrm>
        </p:grpSpPr>
        <p:sp>
          <p:nvSpPr>
            <p:cNvPr id="290823" name="Rectangle 6">
              <a:extLst>
                <a:ext uri="{FF2B5EF4-FFF2-40B4-BE49-F238E27FC236}">
                  <a16:creationId xmlns:a16="http://schemas.microsoft.com/office/drawing/2014/main" id="{E5A992C3-F65E-E24A-2150-BBDE8497F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" y="1071"/>
              <a:ext cx="4808" cy="2567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24" name="Rectangle 7">
              <a:extLst>
                <a:ext uri="{FF2B5EF4-FFF2-40B4-BE49-F238E27FC236}">
                  <a16:creationId xmlns:a16="http://schemas.microsoft.com/office/drawing/2014/main" id="{D376D27C-D417-01B0-8F40-A519F3864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" y="3148"/>
              <a:ext cx="989" cy="466"/>
            </a:xfrm>
            <a:prstGeom prst="rect">
              <a:avLst/>
            </a:prstGeom>
            <a:solidFill>
              <a:srgbClr val="CCEC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O1,2</a:t>
              </a:r>
              <a:endParaRPr lang="en-US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25" name="Rectangle 8">
              <a:extLst>
                <a:ext uri="{FF2B5EF4-FFF2-40B4-BE49-F238E27FC236}">
                  <a16:creationId xmlns:a16="http://schemas.microsoft.com/office/drawing/2014/main" id="{8D5541C0-CBA0-9768-CD6D-513B0725F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3148"/>
              <a:ext cx="989" cy="466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endParaRPr lang="ru-RU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26" name="Rectangle 9">
              <a:extLst>
                <a:ext uri="{FF2B5EF4-FFF2-40B4-BE49-F238E27FC236}">
                  <a16:creationId xmlns:a16="http://schemas.microsoft.com/office/drawing/2014/main" id="{FD559F5A-19AC-9D2D-B01A-B38E8642B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" y="2900"/>
              <a:ext cx="989" cy="248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F3</a:t>
              </a:r>
              <a:endParaRPr lang="en-US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27" name="Rectangle 10">
              <a:extLst>
                <a:ext uri="{FF2B5EF4-FFF2-40B4-BE49-F238E27FC236}">
                  <a16:creationId xmlns:a16="http://schemas.microsoft.com/office/drawing/2014/main" id="{B355B7B7-15F6-2926-B38A-9264A4988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900"/>
              <a:ext cx="989" cy="248"/>
            </a:xfrm>
            <a:prstGeom prst="rect">
              <a:avLst/>
            </a:prstGeom>
            <a:solidFill>
              <a:srgbClr val="CCEC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T3</a:t>
              </a:r>
              <a:endParaRPr lang="en-US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28" name="Rectangle 11">
              <a:extLst>
                <a:ext uri="{FF2B5EF4-FFF2-40B4-BE49-F238E27FC236}">
                  <a16:creationId xmlns:a16="http://schemas.microsoft.com/office/drawing/2014/main" id="{ECBAD7F4-7CDB-7FE6-0BCE-48AD3B845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" y="2900"/>
              <a:ext cx="989" cy="714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F3,4</a:t>
              </a:r>
              <a:endParaRPr lang="ru-RU" altLang="ru-RU" sz="1800">
                <a:solidFill>
                  <a:srgbClr val="FFFFFF"/>
                </a:solidFill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T4</a:t>
              </a:r>
              <a:endParaRPr lang="en-US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29" name="Rectangle 12">
              <a:extLst>
                <a:ext uri="{FF2B5EF4-FFF2-40B4-BE49-F238E27FC236}">
                  <a16:creationId xmlns:a16="http://schemas.microsoft.com/office/drawing/2014/main" id="{0231D8D5-1FCC-CE77-8345-E69810BFB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2900"/>
              <a:ext cx="989" cy="714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O2</a:t>
              </a:r>
              <a:endParaRPr lang="en-US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30" name="Rectangle 13">
              <a:extLst>
                <a:ext uri="{FF2B5EF4-FFF2-40B4-BE49-F238E27FC236}">
                  <a16:creationId xmlns:a16="http://schemas.microsoft.com/office/drawing/2014/main" id="{AF5F1C50-34BB-EF22-54C8-8C31C1E29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2900"/>
              <a:ext cx="807" cy="714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beta </a:t>
              </a:r>
              <a:r>
                <a:rPr lang="ru-RU" altLang="ru-RU" sz="2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1,2</a:t>
              </a:r>
              <a:endParaRPr lang="ru-RU" altLang="ru-RU" sz="2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0831" name="Rectangle 14">
              <a:extLst>
                <a:ext uri="{FF2B5EF4-FFF2-40B4-BE49-F238E27FC236}">
                  <a16:creationId xmlns:a16="http://schemas.microsoft.com/office/drawing/2014/main" id="{E0D5510D-FF3D-4AF1-3AC5-21CB14272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654"/>
              <a:ext cx="989" cy="246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O2</a:t>
              </a:r>
              <a:endParaRPr lang="en-US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32" name="Rectangle 15">
              <a:extLst>
                <a:ext uri="{FF2B5EF4-FFF2-40B4-BE49-F238E27FC236}">
                  <a16:creationId xmlns:a16="http://schemas.microsoft.com/office/drawing/2014/main" id="{6390161B-F474-64D6-5975-C94AF8C6A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" y="2406"/>
              <a:ext cx="989" cy="494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O2</a:t>
              </a:r>
              <a:endParaRPr lang="en-US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33" name="Rectangle 16">
              <a:extLst>
                <a:ext uri="{FF2B5EF4-FFF2-40B4-BE49-F238E27FC236}">
                  <a16:creationId xmlns:a16="http://schemas.microsoft.com/office/drawing/2014/main" id="{CB07545D-5A2E-91A8-D5A0-055BA3853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406"/>
              <a:ext cx="989" cy="248"/>
            </a:xfrm>
            <a:prstGeom prst="rect">
              <a:avLst/>
            </a:prstGeom>
            <a:solidFill>
              <a:srgbClr val="CCEC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T3</a:t>
              </a:r>
              <a:endParaRPr lang="en-US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34" name="Rectangle 17">
              <a:extLst>
                <a:ext uri="{FF2B5EF4-FFF2-40B4-BE49-F238E27FC236}">
                  <a16:creationId xmlns:a16="http://schemas.microsoft.com/office/drawing/2014/main" id="{F21387A3-9803-3446-DF25-E1545B784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" y="2406"/>
              <a:ext cx="989" cy="494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O1,2</a:t>
              </a:r>
              <a:endParaRPr lang="en-US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35" name="Rectangle 18">
              <a:extLst>
                <a:ext uri="{FF2B5EF4-FFF2-40B4-BE49-F238E27FC236}">
                  <a16:creationId xmlns:a16="http://schemas.microsoft.com/office/drawing/2014/main" id="{3752F17D-CF37-202C-A8F5-C9ACE6ED2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2406"/>
              <a:ext cx="989" cy="494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O2</a:t>
              </a:r>
              <a:endParaRPr lang="en-US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36" name="Rectangle 19">
              <a:extLst>
                <a:ext uri="{FF2B5EF4-FFF2-40B4-BE49-F238E27FC236}">
                  <a16:creationId xmlns:a16="http://schemas.microsoft.com/office/drawing/2014/main" id="{DFD65062-8BF3-140E-603C-13C8E6D857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2406"/>
              <a:ext cx="807" cy="494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alpha</a:t>
              </a:r>
              <a:endParaRPr lang="ru-RU" altLang="ru-RU" sz="2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0837" name="Rectangle 20">
              <a:extLst>
                <a:ext uri="{FF2B5EF4-FFF2-40B4-BE49-F238E27FC236}">
                  <a16:creationId xmlns:a16="http://schemas.microsoft.com/office/drawing/2014/main" id="{20B005ED-4CBA-E3B8-7B4D-CC010D94A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" y="2159"/>
              <a:ext cx="989" cy="247"/>
            </a:xfrm>
            <a:prstGeom prst="rect">
              <a:avLst/>
            </a:prstGeom>
            <a:solidFill>
              <a:srgbClr val="CCEC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T</a:t>
              </a:r>
              <a:r>
                <a:rPr lang="ru-RU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3</a:t>
              </a: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,4</a:t>
              </a:r>
              <a:endParaRPr lang="ru-RU" altLang="ru-RU" sz="180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90838" name="Rectangle 21">
              <a:extLst>
                <a:ext uri="{FF2B5EF4-FFF2-40B4-BE49-F238E27FC236}">
                  <a16:creationId xmlns:a16="http://schemas.microsoft.com/office/drawing/2014/main" id="{895A4A19-9823-6054-BB99-96EADFB0D6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2159"/>
              <a:ext cx="989" cy="247"/>
            </a:xfrm>
            <a:prstGeom prst="rect">
              <a:avLst/>
            </a:prstGeom>
            <a:solidFill>
              <a:srgbClr val="CCEC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T</a:t>
              </a:r>
              <a:r>
                <a:rPr lang="ru-RU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3</a:t>
              </a: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,4</a:t>
              </a:r>
              <a:endParaRPr lang="ru-RU" altLang="ru-RU" sz="180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90839" name="Rectangle 22">
              <a:extLst>
                <a:ext uri="{FF2B5EF4-FFF2-40B4-BE49-F238E27FC236}">
                  <a16:creationId xmlns:a16="http://schemas.microsoft.com/office/drawing/2014/main" id="{4030A5A4-575F-66C6-91F4-611382BE6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" y="2159"/>
              <a:ext cx="989" cy="247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-</a:t>
              </a:r>
              <a:endParaRPr lang="ru-RU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40" name="Rectangle 23">
              <a:extLst>
                <a:ext uri="{FF2B5EF4-FFF2-40B4-BE49-F238E27FC236}">
                  <a16:creationId xmlns:a16="http://schemas.microsoft.com/office/drawing/2014/main" id="{9F36C010-B970-7735-B357-0238D225E4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2159"/>
              <a:ext cx="989" cy="247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-</a:t>
              </a:r>
              <a:endParaRPr lang="ru-RU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41" name="Rectangle 24">
              <a:extLst>
                <a:ext uri="{FF2B5EF4-FFF2-40B4-BE49-F238E27FC236}">
                  <a16:creationId xmlns:a16="http://schemas.microsoft.com/office/drawing/2014/main" id="{467A688C-BD55-6B8F-C4AD-B3A9EA91F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2159"/>
              <a:ext cx="807" cy="247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theta</a:t>
              </a:r>
              <a:endParaRPr lang="ru-RU" altLang="ru-RU" sz="2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0842" name="Rectangle 25">
              <a:extLst>
                <a:ext uri="{FF2B5EF4-FFF2-40B4-BE49-F238E27FC236}">
                  <a16:creationId xmlns:a16="http://schemas.microsoft.com/office/drawing/2014/main" id="{16E239E8-2B2B-866F-8C97-28991B4FB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" y="1583"/>
              <a:ext cx="989" cy="576"/>
            </a:xfrm>
            <a:prstGeom prst="rect">
              <a:avLst/>
            </a:prstGeom>
            <a:solidFill>
              <a:srgbClr val="CCEC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Cz</a:t>
              </a:r>
              <a:endParaRPr lang="ru-RU" altLang="ru-RU" sz="1800">
                <a:solidFill>
                  <a:srgbClr val="FFFFFF"/>
                </a:solidFill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T</a:t>
              </a:r>
              <a:r>
                <a:rPr lang="ru-RU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3</a:t>
              </a: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,4</a:t>
              </a:r>
              <a:endParaRPr lang="ru-RU" altLang="ru-RU" sz="1800">
                <a:solidFill>
                  <a:srgbClr val="FFFFFF"/>
                </a:solidFill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O2</a:t>
              </a:r>
              <a:endParaRPr lang="en-US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43" name="Rectangle 26">
              <a:extLst>
                <a:ext uri="{FF2B5EF4-FFF2-40B4-BE49-F238E27FC236}">
                  <a16:creationId xmlns:a16="http://schemas.microsoft.com/office/drawing/2014/main" id="{A2FC0AE0-2436-25FA-12C2-1FCB1C2D8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1583"/>
              <a:ext cx="989" cy="576"/>
            </a:xfrm>
            <a:prstGeom prst="rect">
              <a:avLst/>
            </a:prstGeom>
            <a:solidFill>
              <a:srgbClr val="CCEC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Cz</a:t>
              </a:r>
              <a:endParaRPr lang="ru-RU" altLang="ru-RU" sz="1800">
                <a:solidFill>
                  <a:srgbClr val="FFFFFF"/>
                </a:solidFill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T</a:t>
              </a:r>
              <a:r>
                <a:rPr lang="ru-RU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3</a:t>
              </a: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,4</a:t>
              </a:r>
              <a:endParaRPr lang="ru-RU" altLang="ru-RU" sz="1800">
                <a:solidFill>
                  <a:srgbClr val="FFFFFF"/>
                </a:solidFill>
                <a:cs typeface="Times New Roman" panose="02020603050405020304" pitchFamily="18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O2</a:t>
              </a:r>
              <a:endParaRPr lang="en-US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44" name="Rectangle 27">
              <a:extLst>
                <a:ext uri="{FF2B5EF4-FFF2-40B4-BE49-F238E27FC236}">
                  <a16:creationId xmlns:a16="http://schemas.microsoft.com/office/drawing/2014/main" id="{E60BE3B0-0F4D-BC50-CC3D-BD65FD0B6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" y="1583"/>
              <a:ext cx="989" cy="576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-</a:t>
              </a:r>
              <a:endParaRPr lang="ru-RU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45" name="Rectangle 28">
              <a:extLst>
                <a:ext uri="{FF2B5EF4-FFF2-40B4-BE49-F238E27FC236}">
                  <a16:creationId xmlns:a16="http://schemas.microsoft.com/office/drawing/2014/main" id="{29BAA7E2-FD61-019D-D188-DF10D4B22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583"/>
              <a:ext cx="989" cy="576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>
                  <a:solidFill>
                    <a:srgbClr val="FFFFFF"/>
                  </a:solidFill>
                  <a:cs typeface="Times New Roman" panose="02020603050405020304" pitchFamily="18" charset="0"/>
                </a:rPr>
                <a:t>-</a:t>
              </a:r>
              <a:endParaRPr lang="ru-RU" altLang="ru-RU" sz="180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46" name="Rectangle 29">
              <a:extLst>
                <a:ext uri="{FF2B5EF4-FFF2-40B4-BE49-F238E27FC236}">
                  <a16:creationId xmlns:a16="http://schemas.microsoft.com/office/drawing/2014/main" id="{AD646323-84DD-3E1D-0BFD-9498B48C2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583"/>
              <a:ext cx="807" cy="576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delta</a:t>
              </a:r>
              <a:endParaRPr lang="ru-RU" altLang="ru-RU" sz="2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0847" name="Rectangle 30">
              <a:extLst>
                <a:ext uri="{FF2B5EF4-FFF2-40B4-BE49-F238E27FC236}">
                  <a16:creationId xmlns:a16="http://schemas.microsoft.com/office/drawing/2014/main" id="{F220F4B9-92EC-A667-E177-1D3A75327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" y="1336"/>
              <a:ext cx="989" cy="247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frequency</a:t>
              </a:r>
              <a:endPara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848" name="Rectangle 31">
              <a:extLst>
                <a:ext uri="{FF2B5EF4-FFF2-40B4-BE49-F238E27FC236}">
                  <a16:creationId xmlns:a16="http://schemas.microsoft.com/office/drawing/2014/main" id="{10CB6315-869A-49DD-903B-3196CE7F9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1336"/>
              <a:ext cx="989" cy="247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amplitude</a:t>
              </a:r>
              <a:endParaRPr lang="ru-RU" altLang="ru-RU" sz="16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849" name="Rectangle 32">
              <a:extLst>
                <a:ext uri="{FF2B5EF4-FFF2-40B4-BE49-F238E27FC236}">
                  <a16:creationId xmlns:a16="http://schemas.microsoft.com/office/drawing/2014/main" id="{FC29FCC8-219A-FBF7-403E-EAA08FAF9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7" y="1336"/>
              <a:ext cx="989" cy="247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frequency</a:t>
              </a:r>
              <a:endParaRPr lang="ru-RU" altLang="ru-RU" sz="18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0850" name="Rectangle 33">
              <a:extLst>
                <a:ext uri="{FF2B5EF4-FFF2-40B4-BE49-F238E27FC236}">
                  <a16:creationId xmlns:a16="http://schemas.microsoft.com/office/drawing/2014/main" id="{7685E964-393F-191C-DEC8-761CF93D7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336"/>
              <a:ext cx="989" cy="247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amplitude</a:t>
              </a:r>
              <a:endParaRPr lang="ru-RU" altLang="ru-RU" sz="160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0851" name="Rectangle 34">
              <a:extLst>
                <a:ext uri="{FF2B5EF4-FFF2-40B4-BE49-F238E27FC236}">
                  <a16:creationId xmlns:a16="http://schemas.microsoft.com/office/drawing/2014/main" id="{F01C7FB2-ACEA-239C-6E90-D23010EF8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6" y="1089"/>
              <a:ext cx="1978" cy="247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>
                  <a:solidFill>
                    <a:srgbClr val="0000FF"/>
                  </a:solidFill>
                  <a:cs typeface="Times New Roman" panose="02020603050405020304" pitchFamily="18" charset="0"/>
                </a:rPr>
                <a:t>After</a:t>
              </a:r>
              <a:endParaRPr lang="ru-RU" altLang="ru-RU" sz="2000">
                <a:solidFill>
                  <a:srgbClr val="0000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52" name="Rectangle 35">
              <a:extLst>
                <a:ext uri="{FF2B5EF4-FFF2-40B4-BE49-F238E27FC236}">
                  <a16:creationId xmlns:a16="http://schemas.microsoft.com/office/drawing/2014/main" id="{2B7FBE6B-D3DF-9D68-6AED-9B416D9AC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8" y="1089"/>
              <a:ext cx="1978" cy="247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000">
                  <a:solidFill>
                    <a:srgbClr val="0000FF"/>
                  </a:solidFill>
                  <a:cs typeface="Times New Roman" panose="02020603050405020304" pitchFamily="18" charset="0"/>
                </a:rPr>
                <a:t>Before</a:t>
              </a:r>
              <a:endParaRPr lang="ru-RU" altLang="ru-RU" sz="2000">
                <a:solidFill>
                  <a:srgbClr val="0000F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90853" name="Rectangle 36">
              <a:extLst>
                <a:ext uri="{FF2B5EF4-FFF2-40B4-BE49-F238E27FC236}">
                  <a16:creationId xmlns:a16="http://schemas.microsoft.com/office/drawing/2014/main" id="{5FF06181-B2F4-723B-4FEF-543CFE10B0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" y="1089"/>
              <a:ext cx="807" cy="494"/>
            </a:xfrm>
            <a:prstGeom prst="rect">
              <a:avLst/>
            </a:prstGeom>
            <a:solidFill>
              <a:schemeClr val="bg1">
                <a:alpha val="4509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6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Rhythm EEG</a:t>
              </a:r>
              <a:endParaRPr lang="ru-RU" altLang="ru-RU" sz="16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0854" name="Line 37">
              <a:extLst>
                <a:ext uri="{FF2B5EF4-FFF2-40B4-BE49-F238E27FC236}">
                  <a16:creationId xmlns:a16="http://schemas.microsoft.com/office/drawing/2014/main" id="{01E1B5BF-0784-3D37-760F-F8C176A3E9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089"/>
              <a:ext cx="47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90855" name="Line 38">
              <a:extLst>
                <a:ext uri="{FF2B5EF4-FFF2-40B4-BE49-F238E27FC236}">
                  <a16:creationId xmlns:a16="http://schemas.microsoft.com/office/drawing/2014/main" id="{5152DA09-0351-338F-C566-77744E33F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3614"/>
              <a:ext cx="47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90856" name="Line 39">
              <a:extLst>
                <a:ext uri="{FF2B5EF4-FFF2-40B4-BE49-F238E27FC236}">
                  <a16:creationId xmlns:a16="http://schemas.microsoft.com/office/drawing/2014/main" id="{C08CFBC0-9EB2-B3CB-DA73-481007E1F7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089"/>
              <a:ext cx="0" cy="252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90857" name="Line 40">
              <a:extLst>
                <a:ext uri="{FF2B5EF4-FFF2-40B4-BE49-F238E27FC236}">
                  <a16:creationId xmlns:a16="http://schemas.microsoft.com/office/drawing/2014/main" id="{6B3338E7-217E-10A3-FF41-5DB2C0B7A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4" y="1089"/>
              <a:ext cx="0" cy="252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90858" name="Line 41">
              <a:extLst>
                <a:ext uri="{FF2B5EF4-FFF2-40B4-BE49-F238E27FC236}">
                  <a16:creationId xmlns:a16="http://schemas.microsoft.com/office/drawing/2014/main" id="{3D9A3963-39B3-CB4D-3F89-F5A89FE53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1583"/>
              <a:ext cx="47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90859" name="Line 42">
              <a:extLst>
                <a:ext uri="{FF2B5EF4-FFF2-40B4-BE49-F238E27FC236}">
                  <a16:creationId xmlns:a16="http://schemas.microsoft.com/office/drawing/2014/main" id="{6B191B6C-E4C4-0351-4B20-009B093FB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8" y="1089"/>
              <a:ext cx="0" cy="252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90860" name="Line 43">
              <a:extLst>
                <a:ext uri="{FF2B5EF4-FFF2-40B4-BE49-F238E27FC236}">
                  <a16:creationId xmlns:a16="http://schemas.microsoft.com/office/drawing/2014/main" id="{0A80DDC1-A7F6-A428-6AF0-D56A2AC288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" y="1336"/>
              <a:ext cx="0" cy="227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90861" name="Line 44">
              <a:extLst>
                <a:ext uri="{FF2B5EF4-FFF2-40B4-BE49-F238E27FC236}">
                  <a16:creationId xmlns:a16="http://schemas.microsoft.com/office/drawing/2014/main" id="{63554CB1-39DE-C0B1-0B8E-CCCA3C456D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8" y="1336"/>
              <a:ext cx="3956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90862" name="Line 45">
              <a:extLst>
                <a:ext uri="{FF2B5EF4-FFF2-40B4-BE49-F238E27FC236}">
                  <a16:creationId xmlns:a16="http://schemas.microsoft.com/office/drawing/2014/main" id="{4F2F9E19-FD4F-BBF5-09AA-0720CA2CDB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6" y="1089"/>
              <a:ext cx="0" cy="252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90863" name="Line 46">
              <a:extLst>
                <a:ext uri="{FF2B5EF4-FFF2-40B4-BE49-F238E27FC236}">
                  <a16:creationId xmlns:a16="http://schemas.microsoft.com/office/drawing/2014/main" id="{316EFB4C-5FC4-0D6E-571B-248C3BD50A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5" y="1336"/>
              <a:ext cx="0" cy="2278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90864" name="Line 47">
              <a:extLst>
                <a:ext uri="{FF2B5EF4-FFF2-40B4-BE49-F238E27FC236}">
                  <a16:creationId xmlns:a16="http://schemas.microsoft.com/office/drawing/2014/main" id="{B368E1BE-8E25-CFA8-473F-D4E3C8C05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159"/>
              <a:ext cx="47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90865" name="Line 48">
              <a:extLst>
                <a:ext uri="{FF2B5EF4-FFF2-40B4-BE49-F238E27FC236}">
                  <a16:creationId xmlns:a16="http://schemas.microsoft.com/office/drawing/2014/main" id="{CC3211F6-BE82-8193-D8CA-7275AFD16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406"/>
              <a:ext cx="47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90866" name="Line 49">
              <a:extLst>
                <a:ext uri="{FF2B5EF4-FFF2-40B4-BE49-F238E27FC236}">
                  <a16:creationId xmlns:a16="http://schemas.microsoft.com/office/drawing/2014/main" id="{453DABAF-7A7D-B266-D163-9C239766C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" y="2900"/>
              <a:ext cx="47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90867" name="Line 50">
              <a:extLst>
                <a:ext uri="{FF2B5EF4-FFF2-40B4-BE49-F238E27FC236}">
                  <a16:creationId xmlns:a16="http://schemas.microsoft.com/office/drawing/2014/main" id="{26427001-64F6-DB7F-1F28-49B969F796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6" y="2654"/>
              <a:ext cx="989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290868" name="Line 51">
              <a:extLst>
                <a:ext uri="{FF2B5EF4-FFF2-40B4-BE49-F238E27FC236}">
                  <a16:creationId xmlns:a16="http://schemas.microsoft.com/office/drawing/2014/main" id="{EDCA2DF9-F354-2C70-11DB-FC9C9D7F9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6" y="3148"/>
              <a:ext cx="197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ru-RU"/>
            </a:p>
          </p:txBody>
        </p:sp>
      </p:grpSp>
      <p:sp>
        <p:nvSpPr>
          <p:cNvPr id="290822" name="Номер слайда 5">
            <a:extLst>
              <a:ext uri="{FF2B5EF4-FFF2-40B4-BE49-F238E27FC236}">
                <a16:creationId xmlns:a16="http://schemas.microsoft.com/office/drawing/2014/main" id="{440C1E56-8C50-CFD6-B673-CFAB86DFC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08725"/>
            <a:ext cx="760412" cy="36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FFFF"/>
                </a:solidFill>
              </a:rPr>
              <a:t>35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>
            <a:extLst>
              <a:ext uri="{FF2B5EF4-FFF2-40B4-BE49-F238E27FC236}">
                <a16:creationId xmlns:a16="http://schemas.microsoft.com/office/drawing/2014/main" id="{4915CE0A-FEC2-7A21-65A1-53992145B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4292600"/>
            <a:ext cx="1296988" cy="720725"/>
          </a:xfrm>
          <a:prstGeom prst="rect">
            <a:avLst/>
          </a:prstGeom>
          <a:solidFill>
            <a:srgbClr val="FF99CC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3" name="Rectangle 17">
            <a:extLst>
              <a:ext uri="{FF2B5EF4-FFF2-40B4-BE49-F238E27FC236}">
                <a16:creationId xmlns:a16="http://schemas.microsoft.com/office/drawing/2014/main" id="{23F401C8-4792-31B9-167A-C7EFAD9A0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251325"/>
            <a:ext cx="1439862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1600">
                <a:solidFill>
                  <a:schemeClr val="bg1"/>
                </a:solidFill>
              </a:rPr>
              <a:t>28-1M</a:t>
            </a:r>
          </a:p>
          <a:p>
            <a:pPr algn="ctr" eaLnBrk="1" hangingPunct="1">
              <a:buFontTx/>
              <a:buNone/>
            </a:pPr>
            <a:r>
              <a:rPr lang="en-US" altLang="ru-RU" sz="1600">
                <a:solidFill>
                  <a:schemeClr val="bg1"/>
                </a:solidFill>
              </a:rPr>
              <a:t>28_3,4,7,9M</a:t>
            </a: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D9FC061D-6185-6F90-70F4-CA0057093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3500438"/>
            <a:ext cx="1368425" cy="72072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5" name="Rectangle 3">
            <a:extLst>
              <a:ext uri="{FF2B5EF4-FFF2-40B4-BE49-F238E27FC236}">
                <a16:creationId xmlns:a16="http://schemas.microsoft.com/office/drawing/2014/main" id="{F00DE712-FA02-A000-F608-45CB76805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3438525"/>
            <a:ext cx="1511300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1600">
                <a:solidFill>
                  <a:schemeClr val="bg1"/>
                </a:solidFill>
              </a:rPr>
              <a:t>28_1,2,5,7,9F</a:t>
            </a:r>
          </a:p>
          <a:p>
            <a:pPr algn="ctr" eaLnBrk="1" hangingPunct="1">
              <a:buFontTx/>
              <a:buNone/>
            </a:pPr>
            <a:r>
              <a:rPr lang="en-US" altLang="ru-RU" sz="1600">
                <a:solidFill>
                  <a:schemeClr val="bg1"/>
                </a:solidFill>
              </a:rPr>
              <a:t>28+1F</a:t>
            </a: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46" name="Rectangle 4">
            <a:extLst>
              <a:ext uri="{FF2B5EF4-FFF2-40B4-BE49-F238E27FC236}">
                <a16:creationId xmlns:a16="http://schemas.microsoft.com/office/drawing/2014/main" id="{A341E233-7813-88A3-1A85-D9CFFDBB6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2565400"/>
            <a:ext cx="720725" cy="792163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7" name="Rectangle 5">
            <a:extLst>
              <a:ext uri="{FF2B5EF4-FFF2-40B4-BE49-F238E27FC236}">
                <a16:creationId xmlns:a16="http://schemas.microsoft.com/office/drawing/2014/main" id="{064FE34C-D504-AC18-43DE-71C11E968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565400"/>
            <a:ext cx="1800225" cy="792163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8" name="Rectangle 6">
            <a:extLst>
              <a:ext uri="{FF2B5EF4-FFF2-40B4-BE49-F238E27FC236}">
                <a16:creationId xmlns:a16="http://schemas.microsoft.com/office/drawing/2014/main" id="{F872BF61-2EF9-1A11-3A54-8C80538C8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565400"/>
            <a:ext cx="720725" cy="792163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49" name="Rectangle 7">
            <a:extLst>
              <a:ext uri="{FF2B5EF4-FFF2-40B4-BE49-F238E27FC236}">
                <a16:creationId xmlns:a16="http://schemas.microsoft.com/office/drawing/2014/main" id="{B7057859-B756-62CB-48B2-79A3667FB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514600"/>
            <a:ext cx="865188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1600">
                <a:solidFill>
                  <a:schemeClr val="bg1"/>
                </a:solidFill>
              </a:rPr>
              <a:t>28-1P</a:t>
            </a:r>
          </a:p>
          <a:p>
            <a:pPr algn="ctr" eaLnBrk="1" hangingPunct="1">
              <a:buFontTx/>
              <a:buNone/>
            </a:pPr>
            <a:r>
              <a:rPr lang="en-US" altLang="ru-RU" sz="1600">
                <a:solidFill>
                  <a:schemeClr val="bg1"/>
                </a:solidFill>
              </a:rPr>
              <a:t>28_2P</a:t>
            </a: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50" name="Rectangle 8">
            <a:extLst>
              <a:ext uri="{FF2B5EF4-FFF2-40B4-BE49-F238E27FC236}">
                <a16:creationId xmlns:a16="http://schemas.microsoft.com/office/drawing/2014/main" id="{1B1D6DB3-72E2-2D15-5334-14BF07182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2514600"/>
            <a:ext cx="86360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1600">
                <a:solidFill>
                  <a:schemeClr val="bg1"/>
                </a:solidFill>
              </a:rPr>
              <a:t>28_9P</a:t>
            </a: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51" name="Rectangle 9">
            <a:extLst>
              <a:ext uri="{FF2B5EF4-FFF2-40B4-BE49-F238E27FC236}">
                <a16:creationId xmlns:a16="http://schemas.microsoft.com/office/drawing/2014/main" id="{70CCE880-43B0-0DD9-6765-C1FD5199E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514600"/>
            <a:ext cx="1944688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1600">
                <a:solidFill>
                  <a:schemeClr val="bg1"/>
                </a:solidFill>
              </a:rPr>
              <a:t>28-1P</a:t>
            </a:r>
          </a:p>
          <a:p>
            <a:pPr algn="ctr" eaLnBrk="1" hangingPunct="1">
              <a:buFontTx/>
              <a:buNone/>
            </a:pPr>
            <a:r>
              <a:rPr lang="en-US" altLang="ru-RU" sz="1600">
                <a:solidFill>
                  <a:schemeClr val="bg1"/>
                </a:solidFill>
              </a:rPr>
              <a:t>28_1,2,4,5,6,7,10P</a:t>
            </a:r>
          </a:p>
          <a:p>
            <a:pPr algn="ctr" eaLnBrk="1" hangingPunct="1">
              <a:buFontTx/>
              <a:buNone/>
            </a:pPr>
            <a:r>
              <a:rPr lang="en-US" altLang="ru-RU" sz="1600">
                <a:solidFill>
                  <a:schemeClr val="bg1"/>
                </a:solidFill>
              </a:rPr>
              <a:t>28+1P</a:t>
            </a: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52" name="Rectangle 10">
            <a:extLst>
              <a:ext uri="{FF2B5EF4-FFF2-40B4-BE49-F238E27FC236}">
                <a16:creationId xmlns:a16="http://schemas.microsoft.com/office/drawing/2014/main" id="{107C198F-D62D-14B3-C0FF-FB3DF8A95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6308725"/>
            <a:ext cx="360363" cy="360363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53" name="Rectangle 11">
            <a:extLst>
              <a:ext uri="{FF2B5EF4-FFF2-40B4-BE49-F238E27FC236}">
                <a16:creationId xmlns:a16="http://schemas.microsoft.com/office/drawing/2014/main" id="{5D94909B-4485-64FD-F681-D397D05F3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734050"/>
            <a:ext cx="360363" cy="358775"/>
          </a:xfrm>
          <a:prstGeom prst="rect">
            <a:avLst/>
          </a:prstGeom>
          <a:solidFill>
            <a:srgbClr val="FF99CC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54" name="Rectangle 12">
            <a:extLst>
              <a:ext uri="{FF2B5EF4-FFF2-40B4-BE49-F238E27FC236}">
                <a16:creationId xmlns:a16="http://schemas.microsoft.com/office/drawing/2014/main" id="{79CD68BC-121D-637D-A82E-07A369B9E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229225"/>
            <a:ext cx="360363" cy="360363"/>
          </a:xfrm>
          <a:prstGeom prst="rect">
            <a:avLst/>
          </a:pr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55" name="Rectangle 14">
            <a:extLst>
              <a:ext uri="{FF2B5EF4-FFF2-40B4-BE49-F238E27FC236}">
                <a16:creationId xmlns:a16="http://schemas.microsoft.com/office/drawing/2014/main" id="{4B247105-642F-129A-8FC3-FFB552888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4251325"/>
            <a:ext cx="863600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56" name="Rectangle 15">
            <a:extLst>
              <a:ext uri="{FF2B5EF4-FFF2-40B4-BE49-F238E27FC236}">
                <a16:creationId xmlns:a16="http://schemas.microsoft.com/office/drawing/2014/main" id="{F359E1B2-B12E-B124-18D5-E015429E1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251325"/>
            <a:ext cx="1511300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57" name="Rectangle 16">
            <a:extLst>
              <a:ext uri="{FF2B5EF4-FFF2-40B4-BE49-F238E27FC236}">
                <a16:creationId xmlns:a16="http://schemas.microsoft.com/office/drawing/2014/main" id="{D716DE75-4947-48FB-1EF5-236570FA8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4251325"/>
            <a:ext cx="1944688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58" name="Rectangle 18">
            <a:extLst>
              <a:ext uri="{FF2B5EF4-FFF2-40B4-BE49-F238E27FC236}">
                <a16:creationId xmlns:a16="http://schemas.microsoft.com/office/drawing/2014/main" id="{F1C0473A-8331-04B3-A995-BA61B5242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251325"/>
            <a:ext cx="865188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59" name="Rectangle 19">
            <a:extLst>
              <a:ext uri="{FF2B5EF4-FFF2-40B4-BE49-F238E27FC236}">
                <a16:creationId xmlns:a16="http://schemas.microsoft.com/office/drawing/2014/main" id="{0EE23F52-D892-A951-7B76-CECDFBBD2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251325"/>
            <a:ext cx="1582737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1800">
                <a:solidFill>
                  <a:schemeClr val="bg1"/>
                </a:solidFill>
              </a:rPr>
              <a:t>B1</a:t>
            </a: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35860" name="Rectangle 20">
            <a:extLst>
              <a:ext uri="{FF2B5EF4-FFF2-40B4-BE49-F238E27FC236}">
                <a16:creationId xmlns:a16="http://schemas.microsoft.com/office/drawing/2014/main" id="{ABBA7864-6ACB-3D36-AE12-319AFB4E7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3438525"/>
            <a:ext cx="863600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61" name="Rectangle 21">
            <a:extLst>
              <a:ext uri="{FF2B5EF4-FFF2-40B4-BE49-F238E27FC236}">
                <a16:creationId xmlns:a16="http://schemas.microsoft.com/office/drawing/2014/main" id="{22C978EF-574C-AB35-C4F8-4D311D2DD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438525"/>
            <a:ext cx="1944688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62" name="Rectangle 22">
            <a:extLst>
              <a:ext uri="{FF2B5EF4-FFF2-40B4-BE49-F238E27FC236}">
                <a16:creationId xmlns:a16="http://schemas.microsoft.com/office/drawing/2014/main" id="{52BB1DA7-56FE-8902-B68D-2AB101B5E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3438525"/>
            <a:ext cx="1439862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63" name="Rectangle 23">
            <a:extLst>
              <a:ext uri="{FF2B5EF4-FFF2-40B4-BE49-F238E27FC236}">
                <a16:creationId xmlns:a16="http://schemas.microsoft.com/office/drawing/2014/main" id="{EEE09195-19DB-F221-4C76-E5F5E8669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3438525"/>
            <a:ext cx="865188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64" name="Rectangle 24">
            <a:extLst>
              <a:ext uri="{FF2B5EF4-FFF2-40B4-BE49-F238E27FC236}">
                <a16:creationId xmlns:a16="http://schemas.microsoft.com/office/drawing/2014/main" id="{038F6658-1151-0756-599C-C5672A726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438525"/>
            <a:ext cx="1582737" cy="812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1800">
                <a:solidFill>
                  <a:schemeClr val="bg1"/>
                </a:solidFill>
              </a:rPr>
              <a:t>TNF</a:t>
            </a: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35865" name="Rectangle 25">
            <a:extLst>
              <a:ext uri="{FF2B5EF4-FFF2-40B4-BE49-F238E27FC236}">
                <a16:creationId xmlns:a16="http://schemas.microsoft.com/office/drawing/2014/main" id="{B2187687-D806-CD79-B530-37B398EEE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514600"/>
            <a:ext cx="1511300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66" name="Rectangle 26">
            <a:extLst>
              <a:ext uri="{FF2B5EF4-FFF2-40B4-BE49-F238E27FC236}">
                <a16:creationId xmlns:a16="http://schemas.microsoft.com/office/drawing/2014/main" id="{B14A87D7-F028-E74A-0AE5-65B37E6DF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514600"/>
            <a:ext cx="1439862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ru-RU" altLang="ru-RU" sz="1600">
              <a:solidFill>
                <a:schemeClr val="bg1"/>
              </a:solidFill>
            </a:endParaRPr>
          </a:p>
        </p:txBody>
      </p:sp>
      <p:sp>
        <p:nvSpPr>
          <p:cNvPr id="35867" name="Rectangle 27">
            <a:extLst>
              <a:ext uri="{FF2B5EF4-FFF2-40B4-BE49-F238E27FC236}">
                <a16:creationId xmlns:a16="http://schemas.microsoft.com/office/drawing/2014/main" id="{4E0645EF-E4CC-9306-F001-E86ED7732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514600"/>
            <a:ext cx="1582737" cy="923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1800">
                <a:solidFill>
                  <a:schemeClr val="bg1"/>
                </a:solidFill>
              </a:rPr>
              <a:t>D4</a:t>
            </a:r>
            <a:endParaRPr lang="ru-RU" altLang="ru-RU" sz="1800">
              <a:solidFill>
                <a:schemeClr val="bg1"/>
              </a:solidFill>
            </a:endParaRPr>
          </a:p>
        </p:txBody>
      </p:sp>
      <p:sp>
        <p:nvSpPr>
          <p:cNvPr id="35868" name="Rectangle 28">
            <a:extLst>
              <a:ext uri="{FF2B5EF4-FFF2-40B4-BE49-F238E27FC236}">
                <a16:creationId xmlns:a16="http://schemas.microsoft.com/office/drawing/2014/main" id="{6910D27F-D5B3-86FB-E94A-AE70C5CDB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147888"/>
            <a:ext cx="6624638" cy="366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 Преконсивинг (-) и пренатальный период( _ ),мес.</a:t>
            </a:r>
          </a:p>
        </p:txBody>
      </p:sp>
      <p:sp>
        <p:nvSpPr>
          <p:cNvPr id="35869" name="Rectangle 29">
            <a:extLst>
              <a:ext uri="{FF2B5EF4-FFF2-40B4-BE49-F238E27FC236}">
                <a16:creationId xmlns:a16="http://schemas.microsoft.com/office/drawing/2014/main" id="{7285A687-3CE1-8F29-A06C-DA82C0C34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1700213"/>
            <a:ext cx="863600" cy="447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5870" name="Rectangle 30">
            <a:extLst>
              <a:ext uri="{FF2B5EF4-FFF2-40B4-BE49-F238E27FC236}">
                <a16:creationId xmlns:a16="http://schemas.microsoft.com/office/drawing/2014/main" id="{F394087D-F7F7-8ED6-628B-D366C8114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1700213"/>
            <a:ext cx="1511300" cy="447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5871" name="Rectangle 31">
            <a:extLst>
              <a:ext uri="{FF2B5EF4-FFF2-40B4-BE49-F238E27FC236}">
                <a16:creationId xmlns:a16="http://schemas.microsoft.com/office/drawing/2014/main" id="{900F5B1E-A8F5-C6B5-D073-7F62CF7D6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1700213"/>
            <a:ext cx="1944688" cy="447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872" name="Rectangle 32">
            <a:extLst>
              <a:ext uri="{FF2B5EF4-FFF2-40B4-BE49-F238E27FC236}">
                <a16:creationId xmlns:a16="http://schemas.microsoft.com/office/drawing/2014/main" id="{9470A22A-2EDC-D92A-688C-A3A40DA5D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700213"/>
            <a:ext cx="1439862" cy="447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5873" name="Rectangle 33">
            <a:extLst>
              <a:ext uri="{FF2B5EF4-FFF2-40B4-BE49-F238E27FC236}">
                <a16:creationId xmlns:a16="http://schemas.microsoft.com/office/drawing/2014/main" id="{4C89544C-3C53-8CB4-71FE-D9E8B0232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1700213"/>
            <a:ext cx="865188" cy="447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874" name="Rectangle 34">
            <a:extLst>
              <a:ext uri="{FF2B5EF4-FFF2-40B4-BE49-F238E27FC236}">
                <a16:creationId xmlns:a16="http://schemas.microsoft.com/office/drawing/2014/main" id="{F100326E-D2EB-8B48-C08A-A8B269097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700213"/>
            <a:ext cx="1582737" cy="8143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Параметры</a:t>
            </a:r>
          </a:p>
          <a:p>
            <a:pPr eaLnBrk="1" hangingPunct="1"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гены</a:t>
            </a:r>
          </a:p>
        </p:txBody>
      </p:sp>
      <p:sp>
        <p:nvSpPr>
          <p:cNvPr id="35875" name="Line 35">
            <a:extLst>
              <a:ext uri="{FF2B5EF4-FFF2-40B4-BE49-F238E27FC236}">
                <a16:creationId xmlns:a16="http://schemas.microsoft.com/office/drawing/2014/main" id="{667EC16C-1E96-C576-34CA-84B22CB6E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1700213"/>
            <a:ext cx="82073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76" name="Line 36">
            <a:extLst>
              <a:ext uri="{FF2B5EF4-FFF2-40B4-BE49-F238E27FC236}">
                <a16:creationId xmlns:a16="http://schemas.microsoft.com/office/drawing/2014/main" id="{BD11279C-18B6-E5BF-3B04-328DABB8E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2514600"/>
            <a:ext cx="82073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77" name="Line 37">
            <a:extLst>
              <a:ext uri="{FF2B5EF4-FFF2-40B4-BE49-F238E27FC236}">
                <a16:creationId xmlns:a16="http://schemas.microsoft.com/office/drawing/2014/main" id="{98584194-8D85-5AD0-6C7D-C60A8345A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3438525"/>
            <a:ext cx="82073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78" name="Line 38">
            <a:extLst>
              <a:ext uri="{FF2B5EF4-FFF2-40B4-BE49-F238E27FC236}">
                <a16:creationId xmlns:a16="http://schemas.microsoft.com/office/drawing/2014/main" id="{0D2DD92B-42E9-06A5-EFC1-296A0B3EC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4251325"/>
            <a:ext cx="820737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79" name="Line 39">
            <a:extLst>
              <a:ext uri="{FF2B5EF4-FFF2-40B4-BE49-F238E27FC236}">
                <a16:creationId xmlns:a16="http://schemas.microsoft.com/office/drawing/2014/main" id="{7926478B-B684-0F37-FC8B-04E8D4E878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5064125"/>
            <a:ext cx="820737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80" name="Line 40">
            <a:extLst>
              <a:ext uri="{FF2B5EF4-FFF2-40B4-BE49-F238E27FC236}">
                <a16:creationId xmlns:a16="http://schemas.microsoft.com/office/drawing/2014/main" id="{3071C595-9F3C-509E-AABB-41A598188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1700213"/>
            <a:ext cx="0" cy="336391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81" name="Line 41">
            <a:extLst>
              <a:ext uri="{FF2B5EF4-FFF2-40B4-BE49-F238E27FC236}">
                <a16:creationId xmlns:a16="http://schemas.microsoft.com/office/drawing/2014/main" id="{29168091-94AF-DEF8-4308-221D3B8D3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1700213"/>
            <a:ext cx="0" cy="336391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82" name="Line 42">
            <a:extLst>
              <a:ext uri="{FF2B5EF4-FFF2-40B4-BE49-F238E27FC236}">
                <a16:creationId xmlns:a16="http://schemas.microsoft.com/office/drawing/2014/main" id="{72E94825-6ECF-35EC-7BD6-CB93A59E9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1700213"/>
            <a:ext cx="0" cy="4476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83" name="Line 43">
            <a:extLst>
              <a:ext uri="{FF2B5EF4-FFF2-40B4-BE49-F238E27FC236}">
                <a16:creationId xmlns:a16="http://schemas.microsoft.com/office/drawing/2014/main" id="{08CB5012-229A-106F-6DEA-D23428FEC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1700213"/>
            <a:ext cx="0" cy="4476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84" name="Line 44">
            <a:extLst>
              <a:ext uri="{FF2B5EF4-FFF2-40B4-BE49-F238E27FC236}">
                <a16:creationId xmlns:a16="http://schemas.microsoft.com/office/drawing/2014/main" id="{C7FCB40D-2DAC-1E74-C5A4-48B30146110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1700213"/>
            <a:ext cx="0" cy="4476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85" name="Line 45">
            <a:extLst>
              <a:ext uri="{FF2B5EF4-FFF2-40B4-BE49-F238E27FC236}">
                <a16:creationId xmlns:a16="http://schemas.microsoft.com/office/drawing/2014/main" id="{7560E274-5F0F-28CC-5377-94D3AAED52F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1700213"/>
            <a:ext cx="0" cy="44767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86" name="Line 46">
            <a:extLst>
              <a:ext uri="{FF2B5EF4-FFF2-40B4-BE49-F238E27FC236}">
                <a16:creationId xmlns:a16="http://schemas.microsoft.com/office/drawing/2014/main" id="{66F2B0D2-0B78-DD31-C96B-706D581636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5688" y="1700213"/>
            <a:ext cx="0" cy="336391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87" name="Line 47">
            <a:extLst>
              <a:ext uri="{FF2B5EF4-FFF2-40B4-BE49-F238E27FC236}">
                <a16:creationId xmlns:a16="http://schemas.microsoft.com/office/drawing/2014/main" id="{8313B7D1-E923-3BB3-4C5A-7DFE52E7A2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2147888"/>
            <a:ext cx="662463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88" name="Line 48">
            <a:extLst>
              <a:ext uri="{FF2B5EF4-FFF2-40B4-BE49-F238E27FC236}">
                <a16:creationId xmlns:a16="http://schemas.microsoft.com/office/drawing/2014/main" id="{F064959B-B3F0-2B6C-AAB2-C5607D0F9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2514600"/>
            <a:ext cx="0" cy="2549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89" name="Line 49">
            <a:extLst>
              <a:ext uri="{FF2B5EF4-FFF2-40B4-BE49-F238E27FC236}">
                <a16:creationId xmlns:a16="http://schemas.microsoft.com/office/drawing/2014/main" id="{9E44BBF6-BF66-57D5-DFB0-6E33B46513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2514600"/>
            <a:ext cx="0" cy="2549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90" name="Line 50">
            <a:extLst>
              <a:ext uri="{FF2B5EF4-FFF2-40B4-BE49-F238E27FC236}">
                <a16:creationId xmlns:a16="http://schemas.microsoft.com/office/drawing/2014/main" id="{9C04AE88-68F8-658F-2F70-289AF64663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0788" y="2514600"/>
            <a:ext cx="0" cy="2549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91" name="Line 51">
            <a:extLst>
              <a:ext uri="{FF2B5EF4-FFF2-40B4-BE49-F238E27FC236}">
                <a16:creationId xmlns:a16="http://schemas.microsoft.com/office/drawing/2014/main" id="{221697F4-FA10-B89E-9A6A-16FFFB88BBF3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2514600"/>
            <a:ext cx="0" cy="2549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ru-RU"/>
          </a:p>
        </p:txBody>
      </p:sp>
      <p:sp>
        <p:nvSpPr>
          <p:cNvPr id="35892" name="Rectangle 52">
            <a:extLst>
              <a:ext uri="{FF2B5EF4-FFF2-40B4-BE49-F238E27FC236}">
                <a16:creationId xmlns:a16="http://schemas.microsoft.com/office/drawing/2014/main" id="{B6826213-E4DE-D098-6EEB-EE3B7072C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15888"/>
            <a:ext cx="878205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Динамика  значимых сопряжений генетических маркеров  и физиологических  параметров волонтеров  с гелиофизической обстановкой в  раннем онтогенезе родственных поколений после курса геомагнитной депривации в ГМК (метод «дерево решений», Институт математики СО РАН, В.Б. Бериков, 2001).</a:t>
            </a:r>
            <a:endParaRPr lang="ru-RU" altLang="ru-RU" sz="2000" dirty="0">
              <a:latin typeface="Times New Roman" panose="02020603050405020304" pitchFamily="18" charset="0"/>
            </a:endParaRPr>
          </a:p>
        </p:txBody>
      </p:sp>
      <p:sp>
        <p:nvSpPr>
          <p:cNvPr id="35893" name="Rectangle 53">
            <a:extLst>
              <a:ext uri="{FF2B5EF4-FFF2-40B4-BE49-F238E27FC236}">
                <a16:creationId xmlns:a16="http://schemas.microsoft.com/office/drawing/2014/main" id="{72FFF126-02A0-B18E-1139-2A16DC54A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157788"/>
            <a:ext cx="41052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  <a:latin typeface="Times New Roman" panose="02020603050405020304" pitchFamily="18" charset="0"/>
              </a:rPr>
              <a:t>Note</a:t>
            </a:r>
            <a:r>
              <a:rPr lang="ru-RU" altLang="ru-RU" sz="180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	1 – ЭЭГ,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	2 – АДс,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	3 –Дых.система (проба Генча)</a:t>
            </a:r>
            <a:r>
              <a:rPr lang="en-US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ru-RU" altLang="ru-RU" sz="1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	4 – Гормоны,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	5 – ГРВ- параметры </a:t>
            </a:r>
          </a:p>
        </p:txBody>
      </p:sp>
      <p:sp>
        <p:nvSpPr>
          <p:cNvPr id="35894" name="Rectangle 54">
            <a:extLst>
              <a:ext uri="{FF2B5EF4-FFF2-40B4-BE49-F238E27FC236}">
                <a16:creationId xmlns:a16="http://schemas.microsoft.com/office/drawing/2014/main" id="{26E96976-B9A3-5C09-97AE-D9EC8CD2A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229225"/>
            <a:ext cx="29527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P –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испытуемый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M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 – мать испытуемого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F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 – отец  испытуемого</a:t>
            </a:r>
          </a:p>
        </p:txBody>
      </p:sp>
      <p:sp>
        <p:nvSpPr>
          <p:cNvPr id="35895" name="Line 55">
            <a:extLst>
              <a:ext uri="{FF2B5EF4-FFF2-40B4-BE49-F238E27FC236}">
                <a16:creationId xmlns:a16="http://schemas.microsoft.com/office/drawing/2014/main" id="{20D37100-E10C-C861-E0DC-36FAE3988D2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1773238"/>
            <a:ext cx="1511300" cy="7191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96" name="Номер слайда 1">
            <a:extLst>
              <a:ext uri="{FF2B5EF4-FFF2-40B4-BE49-F238E27FC236}">
                <a16:creationId xmlns:a16="http://schemas.microsoft.com/office/drawing/2014/main" id="{6DF12951-6A3D-2AEA-F57F-AA40C38E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450" y="6245225"/>
            <a:ext cx="5143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/>
              <a:t>28</a:t>
            </a:r>
          </a:p>
        </p:txBody>
      </p:sp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F32474-52CA-ACD7-07E8-A29F5471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08DEA09-50E9-78E8-CE81-8CF04E40C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Космобиотрон КБ-мТК (МНИИКА им. Академика В.П. Казначеева), 2022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8CFCB97-EBAE-16B9-6C89-8EDC78E26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050" y="1399442"/>
            <a:ext cx="2901117" cy="4726721"/>
          </a:xfrm>
        </p:spPr>
      </p:pic>
    </p:spTree>
    <p:extLst>
      <p:ext uri="{BB962C8B-B14F-4D97-AF65-F5344CB8AC3E}">
        <p14:creationId xmlns:p14="http://schemas.microsoft.com/office/powerpoint/2010/main" val="397718561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F2A504-1A5F-35DA-1F2B-D922488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5FD5E2-88C3-5FF9-68C3-AB35A1DFB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980728"/>
            <a:ext cx="2210703" cy="408789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CEAA81-5BEC-318A-F3F8-1CF23A477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0913" y="1521138"/>
            <a:ext cx="4087896" cy="3065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ED61EE-7199-8536-F077-54BB85C45828}"/>
              </a:ext>
            </a:extLst>
          </p:cNvPr>
          <p:cNvSpPr txBox="1"/>
          <p:nvPr/>
        </p:nvSpPr>
        <p:spPr>
          <a:xfrm>
            <a:off x="2311254" y="5321951"/>
            <a:ext cx="188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КБ-мТК снаружи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53CB3-18E7-5727-5950-F682165B6AAF}"/>
              </a:ext>
            </a:extLst>
          </p:cNvPr>
          <p:cNvSpPr txBox="1"/>
          <p:nvPr/>
        </p:nvSpPr>
        <p:spPr>
          <a:xfrm>
            <a:off x="4919532" y="5321951"/>
            <a:ext cx="2696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КБ –мТК внутри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94754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AA8843-AEC5-03BC-D789-166FE035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102A8A-BB14-0BF2-97CD-378652808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47" y="491912"/>
            <a:ext cx="4021253" cy="596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226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B919B3-B2A2-5F96-B6DE-4761C4A9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2EFF83-1E3B-90E6-83B7-DEE224CF8F5E}"/>
              </a:ext>
            </a:extLst>
          </p:cNvPr>
          <p:cNvSpPr txBox="1"/>
          <p:nvPr/>
        </p:nvSpPr>
        <p:spPr>
          <a:xfrm>
            <a:off x="539552" y="380122"/>
            <a:ext cx="8147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метрологической поверки «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Космобиотрона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КБ </a:t>
            </a:r>
            <a:r>
              <a:rPr lang="ru-RU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мТК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», оценки его экранирующих свойств по динамике полного вектора магнитной индукции (МП) и  горизонтальной составляющей (Кочуров В.С., 2022)</a:t>
            </a: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54756B-2972-EC76-A121-1446B734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28800"/>
            <a:ext cx="715170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58104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E1DC3B-80F5-22C2-26BB-E73F2C0C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79E882-183A-6CAD-358E-769609F20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523726"/>
            <a:ext cx="4357910" cy="58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70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F2A504-1A5F-35DA-1F2B-D922488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A9335A-06DD-2966-5B85-8E4B578CC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08" y="1628800"/>
            <a:ext cx="7844184" cy="4248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C56B4A-E924-3ABA-D6C2-E5CE05F96076}"/>
              </a:ext>
            </a:extLst>
          </p:cNvPr>
          <p:cNvSpPr txBox="1"/>
          <p:nvPr/>
        </p:nvSpPr>
        <p:spPr>
          <a:xfrm>
            <a:off x="1475656" y="502494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погода</a:t>
            </a:r>
          </a:p>
        </p:txBody>
      </p:sp>
    </p:spTree>
    <p:extLst>
      <p:ext uri="{BB962C8B-B14F-4D97-AF65-F5344CB8AC3E}">
        <p14:creationId xmlns:p14="http://schemas.microsoft.com/office/powerpoint/2010/main" val="87150419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22E17C-86F5-7343-6DEB-A0D4A1864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pic>
        <p:nvPicPr>
          <p:cNvPr id="5" name="Picture 2" descr="C:\Users\DMS\Desktop\Чижевский 23-24 циклы СА фотоколлаж solarcycle24.jpg">
            <a:extLst>
              <a:ext uri="{FF2B5EF4-FFF2-40B4-BE49-F238E27FC236}">
                <a16:creationId xmlns:a16="http://schemas.microsoft.com/office/drawing/2014/main" id="{B21CBFF8-213D-43F5-317B-09CD97B762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611689" cy="570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0043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F2A504-1A5F-35DA-1F2B-D922488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788AD3-DDB1-1CF2-0431-FA9AD2CAD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37" y="1772816"/>
            <a:ext cx="5974726" cy="3960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737DB6-D560-BCE1-F7FB-9F81BBD49C6C}"/>
              </a:ext>
            </a:extLst>
          </p:cNvPr>
          <p:cNvSpPr txBox="1"/>
          <p:nvPr/>
        </p:nvSpPr>
        <p:spPr>
          <a:xfrm>
            <a:off x="611560" y="692696"/>
            <a:ext cx="820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Спутниковая система мониторирования протонных потоков 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Goes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NASA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США)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7912226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2FE7AF-2A68-C57E-978B-B7C30D5F5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ECB69A-8464-059C-47D7-DEDEDAFA2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10" y="1839689"/>
            <a:ext cx="6095379" cy="33901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F62426-6D84-DBEE-0F2D-3BAD83ED31A9}"/>
              </a:ext>
            </a:extLst>
          </p:cNvPr>
          <p:cNvSpPr txBox="1"/>
          <p:nvPr/>
        </p:nvSpPr>
        <p:spPr>
          <a:xfrm>
            <a:off x="251520" y="295828"/>
            <a:ext cx="8435280" cy="13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Сравнительная динамика корреляционной зависимости 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функциональных (ЧСС) и биофизических параметров (Спекло) исследователя вне и внутри «Космобиотрона КБ МТк-2» в Новосибирске 01 августа 2023 г. и в Омске19 августа 2023г. (Кочуров В.С., 2023)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4A3BCA-95B2-4887-F712-F8BA4434C769}"/>
              </a:ext>
            </a:extLst>
          </p:cNvPr>
          <p:cNvSpPr txBox="1"/>
          <p:nvPr/>
        </p:nvSpPr>
        <p:spPr>
          <a:xfrm>
            <a:off x="904765" y="5427341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ПРИМЕЧАНИЯ: ЧСС- частота сердечных сокращений; спекло - условные единицы плотности "энергии-времени"; КБ - космобиотрон; 10, 30 и 100 мэВ протоны разных энергий.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1740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A10032-7A47-9751-6AE7-587A3932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4BB8E8-622A-46DC-3773-33B621705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44824"/>
            <a:ext cx="7708824" cy="2520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4B790D-1802-FBE7-2D00-0D8FF4F5C5DD}"/>
              </a:ext>
            </a:extLst>
          </p:cNvPr>
          <p:cNvSpPr txBox="1"/>
          <p:nvPr/>
        </p:nvSpPr>
        <p:spPr>
          <a:xfrm>
            <a:off x="539552" y="358410"/>
            <a:ext cx="8291264" cy="1027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биокосмофизических сопряжений 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функций головного мозга волонтеров с солнечно-галактическими протонами до (1) и после (2) теста в КБ-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мТК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г. Новосибирске (Кочуров В.С., 2022)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908A67-9CBE-ACC6-62A2-A774B57631A6}"/>
              </a:ext>
            </a:extLst>
          </p:cNvPr>
          <p:cNvSpPr txBox="1"/>
          <p:nvPr/>
        </p:nvSpPr>
        <p:spPr>
          <a:xfrm>
            <a:off x="899592" y="4864745"/>
            <a:ext cx="6291909" cy="50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Примечание: 1 – до теста в КБ-мТК; 2 – после теста в КБ-мТК; 10, 30 мэВ – солнечные; 100 мэВ – галактические протоны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84751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34F785-8022-2000-B106-548C7F21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3BABBD-3F90-F927-0507-233B3F94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933931"/>
            <a:ext cx="4973726" cy="3279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E280F0-1E64-36BB-FC3E-6DF5FDD31679}"/>
              </a:ext>
            </a:extLst>
          </p:cNvPr>
          <p:cNvSpPr txBox="1"/>
          <p:nvPr/>
        </p:nvSpPr>
        <p:spPr>
          <a:xfrm>
            <a:off x="755576" y="136525"/>
            <a:ext cx="7632848" cy="1659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корреляционной зависимости 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функциональной активности гипофиза, гипоталамуса и эпифиза от протонов разных энергий (10, 30 и 100 мэВ) у волонтеров (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=8) при тестировании 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Космобиотроне (КБ) 13 октября и 21 ноября 2022 г. (Кочуров В.С., 2022)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1F3E6-E157-6D42-AA28-36A90BE9EBB2}"/>
              </a:ext>
            </a:extLst>
          </p:cNvPr>
          <p:cNvSpPr txBox="1"/>
          <p:nvPr/>
        </p:nvSpPr>
        <p:spPr>
          <a:xfrm>
            <a:off x="996969" y="5373216"/>
            <a:ext cx="7416824" cy="617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Примечание: 10, 30 и 100 мэВ – протоны разных энергий;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,Э 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</a:t>
            </a:r>
            <a:r>
              <a:rPr lang="ru-RU" sz="1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</a:t>
            </a:r>
            <a:r>
              <a:rPr lang="ru-RU" sz="1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– расчет активности Кирлиан свечения слева и справа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2244002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F2A504-1A5F-35DA-1F2B-D922488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66C800-6EE3-5724-4755-C12AD5B1E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5112568" cy="38544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D09F3E-DFD6-8E23-3764-1E0F2A5F6763}"/>
              </a:ext>
            </a:extLst>
          </p:cNvPr>
          <p:cNvSpPr txBox="1"/>
          <p:nvPr/>
        </p:nvSpPr>
        <p:spPr>
          <a:xfrm>
            <a:off x="323528" y="44815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Масс-спектрометр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IRMS Thermo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Finigan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MAT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-253 для оценки относительного содержания в тканях человека стабильных изотопов 13С/12С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371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A1A361-E805-7448-7EC1-7811A6B5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21472F-3195-F2A3-8B95-E1B52A475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22" y="1549644"/>
            <a:ext cx="4034649" cy="3758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B36E08-CFAC-B9E4-2B8E-95839F904765}"/>
              </a:ext>
            </a:extLst>
          </p:cNvPr>
          <p:cNvSpPr txBox="1"/>
          <p:nvPr/>
        </p:nvSpPr>
        <p:spPr>
          <a:xfrm>
            <a:off x="539552" y="332656"/>
            <a:ext cx="82809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rPr>
              <a:t>Динамика изотопного баланса углерода 13С/12С в тканях человека в зависимости от возраста (Казначеев В.П., Трофимов А.В. Очерки о природе живого вещества и интеллекта на планете Земля. Новосибирск: Наука, 2004)</a:t>
            </a:r>
          </a:p>
        </p:txBody>
      </p:sp>
    </p:spTree>
    <p:extLst>
      <p:ext uri="{BB962C8B-B14F-4D97-AF65-F5344CB8AC3E}">
        <p14:creationId xmlns:p14="http://schemas.microsoft.com/office/powerpoint/2010/main" val="26495312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рис23">
            <a:extLst>
              <a:ext uri="{FF2B5EF4-FFF2-40B4-BE49-F238E27FC236}">
                <a16:creationId xmlns:a16="http://schemas.microsoft.com/office/drawing/2014/main" id="{18536ECF-D763-B5BB-C2A8-E70E4C6AF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993900"/>
            <a:ext cx="5616575" cy="2994025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8611" name="Object 3">
            <a:extLst>
              <a:ext uri="{FF2B5EF4-FFF2-40B4-BE49-F238E27FC236}">
                <a16:creationId xmlns:a16="http://schemas.microsoft.com/office/drawing/2014/main" id="{237D3C36-0BDC-EC56-8D5F-34E1E5F9E3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6625" y="1382713"/>
          <a:ext cx="7667625" cy="42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3" imgW="5886602" imgH="3171749" progId="">
                  <p:embed/>
                </p:oleObj>
              </mc:Choice>
              <mc:Fallback>
                <p:oleObj name="Диаграмма" r:id="rId3" imgW="5886602" imgH="3171749" progId="">
                  <p:embed/>
                  <p:pic>
                    <p:nvPicPr>
                      <p:cNvPr id="68611" name="Object 3">
                        <a:extLst>
                          <a:ext uri="{FF2B5EF4-FFF2-40B4-BE49-F238E27FC236}">
                            <a16:creationId xmlns:a16="http://schemas.microsoft.com/office/drawing/2014/main" id="{237D3C36-0BDC-EC56-8D5F-34E1E5F9E3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382713"/>
                        <a:ext cx="7667625" cy="421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748" name="Rectangle 4">
            <a:extLst>
              <a:ext uri="{FF2B5EF4-FFF2-40B4-BE49-F238E27FC236}">
                <a16:creationId xmlns:a16="http://schemas.microsoft.com/office/drawing/2014/main" id="{ED83F759-0AC3-D73A-93B9-5F1B97B74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398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7E00DA7B-746C-C450-8EFC-78C2A6B2A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3" y="359138"/>
            <a:ext cx="914400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Соотношения стабильных изотопов</a:t>
            </a:r>
            <a:r>
              <a:rPr lang="en-US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13C*  (</a:t>
            </a:r>
            <a:r>
              <a:rPr lang="ru-RU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тканях здоровых волонтеров до-</a:t>
            </a:r>
            <a:r>
              <a:rPr lang="en-US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(a), </a:t>
            </a:r>
            <a:r>
              <a:rPr lang="ru-RU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после 1 мес.</a:t>
            </a:r>
            <a:r>
              <a:rPr lang="en-US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(b), </a:t>
            </a:r>
            <a:r>
              <a:rPr lang="ru-RU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и 3- месяцев </a:t>
            </a:r>
            <a:r>
              <a:rPr lang="en-US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(c)</a:t>
            </a:r>
            <a:r>
              <a:rPr lang="ru-RU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дискретного пребывания</a:t>
            </a:r>
            <a:r>
              <a:rPr lang="en-US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в условиях ослабленного геомагнитного поля</a:t>
            </a:r>
            <a:r>
              <a:rPr lang="en-US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(</a:t>
            </a:r>
            <a:r>
              <a:rPr lang="ru-RU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по данным В.А. Пономарчука</a:t>
            </a:r>
            <a:r>
              <a:rPr lang="en-US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2004)</a:t>
            </a:r>
            <a:r>
              <a:rPr lang="ru-RU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как пример негэнтропийного вектора биотермодинамики.</a:t>
            </a:r>
            <a:r>
              <a:rPr lang="en-US" altLang="ru-RU" sz="1700" dirty="0">
                <a:solidFill>
                  <a:srgbClr val="FFFF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altLang="ru-RU" sz="1700" dirty="0">
              <a:solidFill>
                <a:srgbClr val="FFFF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77862" name="Rectangle 6">
            <a:extLst>
              <a:ext uri="{FF2B5EF4-FFF2-40B4-BE49-F238E27FC236}">
                <a16:creationId xmlns:a16="http://schemas.microsoft.com/office/drawing/2014/main" id="{FEDFA9BF-4897-7917-2F49-0064899B4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5665788"/>
            <a:ext cx="7345363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FFFFFF"/>
                </a:solidFill>
                <a:cs typeface="Arial" panose="020B0604020202020204" pitchFamily="34" charset="0"/>
              </a:rPr>
              <a:t>                  </a:t>
            </a:r>
            <a:r>
              <a:rPr lang="en-US" altLang="ru-RU" sz="1600">
                <a:solidFill>
                  <a:srgbClr val="FFFFFF"/>
                </a:solidFill>
                <a:cs typeface="Arial" panose="020B0604020202020204" pitchFamily="34" charset="0"/>
              </a:rPr>
              <a:t>(13</a:t>
            </a:r>
            <a:r>
              <a:rPr lang="ru-RU" altLang="ru-RU" sz="1600">
                <a:solidFill>
                  <a:srgbClr val="FFFFFF"/>
                </a:solidFill>
                <a:cs typeface="Arial" panose="020B0604020202020204" pitchFamily="34" charset="0"/>
              </a:rPr>
              <a:t>С</a:t>
            </a:r>
            <a:r>
              <a:rPr lang="en-US" altLang="ru-RU" sz="1600">
                <a:solidFill>
                  <a:srgbClr val="FFFFFF"/>
                </a:solidFill>
                <a:cs typeface="Arial" panose="020B0604020202020204" pitchFamily="34" charset="0"/>
              </a:rPr>
              <a:t>/12</a:t>
            </a:r>
            <a:r>
              <a:rPr lang="ru-RU" altLang="ru-RU" sz="1600">
                <a:solidFill>
                  <a:srgbClr val="FFFFFF"/>
                </a:solidFill>
                <a:cs typeface="Arial" panose="020B0604020202020204" pitchFamily="34" charset="0"/>
              </a:rPr>
              <a:t>С</a:t>
            </a:r>
            <a:r>
              <a:rPr lang="en-US" altLang="ru-RU" sz="1600">
                <a:solidFill>
                  <a:srgbClr val="FFFFFF"/>
                </a:solidFill>
                <a:cs typeface="Arial" panose="020B0604020202020204" pitchFamily="34" charset="0"/>
              </a:rPr>
              <a:t>)n - (13</a:t>
            </a:r>
            <a:r>
              <a:rPr lang="ru-RU" altLang="ru-RU" sz="1600">
                <a:solidFill>
                  <a:srgbClr val="FFFFFF"/>
                </a:solidFill>
                <a:cs typeface="Arial" panose="020B0604020202020204" pitchFamily="34" charset="0"/>
              </a:rPr>
              <a:t>С</a:t>
            </a:r>
            <a:r>
              <a:rPr lang="en-US" altLang="ru-RU" sz="1600">
                <a:solidFill>
                  <a:srgbClr val="FFFFFF"/>
                </a:solidFill>
                <a:cs typeface="Arial" panose="020B0604020202020204" pitchFamily="34" charset="0"/>
              </a:rPr>
              <a:t>/12</a:t>
            </a:r>
            <a:r>
              <a:rPr lang="ru-RU" altLang="ru-RU" sz="1600">
                <a:solidFill>
                  <a:srgbClr val="FFFFFF"/>
                </a:solidFill>
                <a:cs typeface="Arial" panose="020B0604020202020204" pitchFamily="34" charset="0"/>
              </a:rPr>
              <a:t>С</a:t>
            </a:r>
            <a:r>
              <a:rPr lang="en-US" altLang="ru-RU" sz="1600">
                <a:solidFill>
                  <a:srgbClr val="FFFFFF"/>
                </a:solidFill>
                <a:cs typeface="Arial" panose="020B0604020202020204" pitchFamily="34" charset="0"/>
              </a:rPr>
              <a:t>)st</a:t>
            </a:r>
            <a:endParaRPr lang="ru-RU" altLang="ru-RU" sz="16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FFFF"/>
                </a:solidFill>
                <a:cs typeface="Arial" panose="020B0604020202020204" pitchFamily="34" charset="0"/>
              </a:rPr>
              <a:t>* </a:t>
            </a:r>
            <a:r>
              <a:rPr lang="ru-RU" altLang="ru-RU" sz="1800">
                <a:solidFill>
                  <a:srgbClr val="FFFFFF"/>
                </a:solidFill>
                <a:cs typeface="Arial" panose="020B0604020202020204" pitchFamily="34" charset="0"/>
              </a:rPr>
              <a:t>δ</a:t>
            </a:r>
            <a:r>
              <a:rPr lang="en-US" altLang="ru-RU" sz="1800">
                <a:solidFill>
                  <a:srgbClr val="FFFFFF"/>
                </a:solidFill>
                <a:cs typeface="Arial" panose="020B0604020202020204" pitchFamily="34" charset="0"/>
              </a:rPr>
              <a:t> (‰)</a:t>
            </a:r>
            <a:r>
              <a:rPr lang="en-US" altLang="ru-RU" sz="1600">
                <a:solidFill>
                  <a:srgbClr val="FFFFFF"/>
                </a:solidFill>
                <a:cs typeface="Arial" panose="020B0604020202020204" pitchFamily="34" charset="0"/>
              </a:rPr>
              <a:t> =  --------------------------------------  ,   where n – nails, st – standard;</a:t>
            </a:r>
            <a:endParaRPr lang="ru-RU" altLang="ru-RU" sz="160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600">
                <a:solidFill>
                  <a:srgbClr val="FFFFFF"/>
                </a:solidFill>
                <a:cs typeface="Arial" panose="020B0604020202020204" pitchFamily="34" charset="0"/>
              </a:rPr>
              <a:t>                             </a:t>
            </a:r>
            <a:r>
              <a:rPr lang="ru-RU" altLang="ru-RU" sz="1600">
                <a:solidFill>
                  <a:srgbClr val="FFFFFF"/>
                </a:solidFill>
                <a:cs typeface="Arial" panose="020B0604020202020204" pitchFamily="34" charset="0"/>
              </a:rPr>
              <a:t>(13С/12С)</a:t>
            </a:r>
            <a:r>
              <a:rPr lang="en-US" altLang="ru-RU" sz="1600">
                <a:solidFill>
                  <a:srgbClr val="FFFFFF"/>
                </a:solidFill>
                <a:cs typeface="Arial" panose="020B0604020202020204" pitchFamily="34" charset="0"/>
              </a:rPr>
              <a:t>st</a:t>
            </a:r>
            <a:r>
              <a:rPr lang="ru-RU" altLang="ru-RU" sz="1600">
                <a:solidFill>
                  <a:srgbClr val="FFFFFF"/>
                </a:solidFill>
                <a:cs typeface="Arial" panose="020B0604020202020204" pitchFamily="34" charset="0"/>
              </a:rPr>
              <a:t>      </a:t>
            </a:r>
          </a:p>
        </p:txBody>
      </p:sp>
      <p:sp>
        <p:nvSpPr>
          <p:cNvPr id="287751" name="Номер слайда 5">
            <a:extLst>
              <a:ext uri="{FF2B5EF4-FFF2-40B4-BE49-F238E27FC236}">
                <a16:creationId xmlns:a16="http://schemas.microsoft.com/office/drawing/2014/main" id="{535B7C29-FC2E-40D2-87FC-BE2D0028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1013" y="6308725"/>
            <a:ext cx="760412" cy="363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FFFFFF"/>
                </a:solidFill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8141398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3778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02398B-61AF-0D81-5AF5-2FED3220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87E14A-614F-3221-44CA-126D439F1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039" y="1680706"/>
            <a:ext cx="3426871" cy="43558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8AAE08-0B8E-8EF5-89DB-6B44BFC7DDD6}"/>
              </a:ext>
            </a:extLst>
          </p:cNvPr>
          <p:cNvSpPr txBox="1"/>
          <p:nvPr/>
        </p:nvSpPr>
        <p:spPr>
          <a:xfrm>
            <a:off x="899592" y="548680"/>
            <a:ext cx="77048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rPr>
              <a:t>Динамика изотопного состава (13С, промилле) в тканях волонтеров на 3-х этапах многонедельного курса в КБ-мТК (апрель-май 2022 г.)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rPr>
              <a:t>(по данным А.Н.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rPr>
              <a:t>Пыряева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rPr>
              <a:t>, 2022)</a:t>
            </a:r>
          </a:p>
        </p:txBody>
      </p:sp>
    </p:spTree>
    <p:extLst>
      <p:ext uri="{BB962C8B-B14F-4D97-AF65-F5344CB8AC3E}">
        <p14:creationId xmlns:p14="http://schemas.microsoft.com/office/powerpoint/2010/main" val="130117954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F2A504-1A5F-35DA-1F2B-D922488E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E1276C-E2C7-ED6F-7A6D-EF587FA61E01}"/>
              </a:ext>
            </a:extLst>
          </p:cNvPr>
          <p:cNvSpPr txBox="1"/>
          <p:nvPr/>
        </p:nvSpPr>
        <p:spPr>
          <a:xfrm>
            <a:off x="611560" y="404664"/>
            <a:ext cx="832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накопления стабильных изотопов 13С в образцах тканей (волосы)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волонтеров в трех точках: до начала, в середине и после окончания курса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Космобиотроне КБ-мТК (по данным А.Н.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Пыряева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2022)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506A1A-6A61-E8B7-F7E1-76446C93D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556792"/>
            <a:ext cx="5484402" cy="32403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8DD101D-43E7-2C58-2693-D330FD3AB6E3}"/>
              </a:ext>
            </a:extLst>
          </p:cNvPr>
          <p:cNvSpPr txBox="1"/>
          <p:nvPr/>
        </p:nvSpPr>
        <p:spPr>
          <a:xfrm>
            <a:off x="755576" y="5301208"/>
            <a:ext cx="74522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фон (I), середина (II), завершение курса (III)   Стандарты накопления 13С - 0,1 промилле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NBS-22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156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C1B985-0E0E-A0B9-9EE8-81A9B31F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F4B8B0-72E1-BCA7-41E9-263945A8D7CA}"/>
              </a:ext>
            </a:extLst>
          </p:cNvPr>
          <p:cNvSpPr txBox="1"/>
          <p:nvPr/>
        </p:nvSpPr>
        <p:spPr>
          <a:xfrm>
            <a:off x="822384" y="358813"/>
            <a:ext cx="77768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Корреляционная зависимость (r) относительного содержания стабильных изотопов 13С в образцах тканей волонтеров (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=5) от космофизических факторов и их преформации экранирующими конструкциями (на дату исследований) после  курса в «Космобиотроне КБ-мТК» (Кочуров В.С., 2022)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70C2F0E-EB08-4B0D-407C-0571A058F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224" y="4365104"/>
            <a:ext cx="70671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Примечания: 1 – с числами Вольфа, 2 – с индексом вспышечной активности Солнца, 3 – с интенсивностью рентгеновского излучения Солнца, 4 – с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-индексом, 5 –  c DST-индексом, 6 – с коэффициентом экранировки К1, 7 – с коэффициентом экранировки К9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2D1834-FA7D-0CB7-AF7A-8312BB672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84" y="2008749"/>
            <a:ext cx="7657799" cy="193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52683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.nature.web.ru/nature/2002/11/25/0001191206/field_glatz_big.gif">
            <a:extLst>
              <a:ext uri="{FF2B5EF4-FFF2-40B4-BE49-F238E27FC236}">
                <a16:creationId xmlns:a16="http://schemas.microsoft.com/office/drawing/2014/main" id="{BB2B15DE-12BD-4F38-B8D9-C32F351CC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692150"/>
            <a:ext cx="7196137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milkyway_gleason">
            <a:extLst>
              <a:ext uri="{FF2B5EF4-FFF2-40B4-BE49-F238E27FC236}">
                <a16:creationId xmlns:a16="http://schemas.microsoft.com/office/drawing/2014/main" id="{84FFCAB2-D4A9-4FF7-A1C5-F038997DD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40000" contrast="-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2138" cy="6858000"/>
          </a:xfrm>
          <a:prstGeom prst="rect">
            <a:avLst/>
          </a:prstGeom>
          <a:noFill/>
          <a:ln w="50800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4CCF955E-6B29-4B84-909C-4F6FD2E95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299042"/>
            <a:ext cx="280828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FFFFCC"/>
                </a:solidFill>
                <a:latin typeface="Times New Roman" panose="02020603050405020304" pitchFamily="18" charset="0"/>
              </a:rPr>
              <a:t>Магнитосфера нашей  планеты- важнейший акцептор и буфер гелио- воздействий</a:t>
            </a:r>
            <a:r>
              <a:rPr lang="en-US" altLang="ru-RU" sz="2800" dirty="0">
                <a:solidFill>
                  <a:srgbClr val="FFFFCC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FFCC"/>
                </a:solidFill>
                <a:latin typeface="Times New Roman" panose="02020603050405020304" pitchFamily="18" charset="0"/>
              </a:rPr>
              <a:t>на пути космических частиц к биосфере Земли</a:t>
            </a:r>
            <a:r>
              <a:rPr lang="en-US" altLang="ru-RU" sz="2800" dirty="0">
                <a:solidFill>
                  <a:srgbClr val="FFFF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7413" name="Номер слайда 1">
            <a:extLst>
              <a:ext uri="{FF2B5EF4-FFF2-40B4-BE49-F238E27FC236}">
                <a16:creationId xmlns:a16="http://schemas.microsoft.com/office/drawing/2014/main" id="{14047557-67E3-4B74-828D-471E9D7D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4C9BF5-2C09-4960-80FD-0688F3006A8E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ru-RU" altLang="ru-RU" sz="140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4425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BE8ABA-0B42-A3A5-F79B-16BAE57E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404663"/>
            <a:ext cx="7920880" cy="584056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  <a:p>
            <a:pPr marL="0" indent="0" algn="just">
              <a:buNone/>
            </a:pPr>
            <a:r>
              <a:rPr lang="ru-RU" sz="2200" b="1" dirty="0">
                <a:solidFill>
                  <a:schemeClr val="bg1"/>
                </a:solidFill>
              </a:rPr>
              <a:t>1. В ГМК, при 500-кратной экранировке ГМП, у человека проявляется феномен «гелиофизической экспрессии» гена </a:t>
            </a:r>
            <a:r>
              <a:rPr lang="en-US" sz="2200" b="1" dirty="0">
                <a:solidFill>
                  <a:schemeClr val="bg1"/>
                </a:solidFill>
              </a:rPr>
              <a:t>D4</a:t>
            </a:r>
            <a:r>
              <a:rPr lang="ru-RU" sz="2200" b="1" dirty="0">
                <a:solidFill>
                  <a:schemeClr val="bg1"/>
                </a:solidFill>
              </a:rPr>
              <a:t>, ассоциированный  с длиной его аллелей,  функциями головного мозга и других систем  (2008)</a:t>
            </a:r>
          </a:p>
          <a:p>
            <a:pPr marL="0" indent="0" algn="just">
              <a:buNone/>
            </a:pPr>
            <a:r>
              <a:rPr lang="ru-RU" sz="2200" b="1" dirty="0">
                <a:solidFill>
                  <a:schemeClr val="bg1"/>
                </a:solidFill>
              </a:rPr>
              <a:t>2. В КБ мТК, при умеренном  снижении ГМП-индукции, фиксируется опосредованное  гармонизирующее воздействие на  человека солнечно-галактических протонных потоков, модулированных экраном и магнитосферой Земли:  уменьшение функциональной энтропии головного мозга и, также как в ГМК, тенденция к накоплению организмом   стабильных изотопов углерода 13С, т.е.  позитивные  изменения </a:t>
            </a:r>
            <a:r>
              <a:rPr lang="ru-RU" sz="2200" b="1" dirty="0" err="1">
                <a:solidFill>
                  <a:schemeClr val="bg1"/>
                </a:solidFill>
              </a:rPr>
              <a:t>космо</a:t>
            </a:r>
            <a:r>
              <a:rPr lang="ru-RU" sz="2200" b="1" dirty="0">
                <a:solidFill>
                  <a:schemeClr val="bg1"/>
                </a:solidFill>
              </a:rPr>
              <a:t>-</a:t>
            </a:r>
            <a:r>
              <a:rPr lang="ru-RU" sz="2200" b="1" dirty="0" err="1">
                <a:solidFill>
                  <a:schemeClr val="bg1"/>
                </a:solidFill>
              </a:rPr>
              <a:t>био</a:t>
            </a:r>
            <a:r>
              <a:rPr lang="ru-RU" sz="2200" b="1" dirty="0">
                <a:solidFill>
                  <a:schemeClr val="bg1"/>
                </a:solidFill>
              </a:rPr>
              <a:t>-термодинамического вектора живого вещества (2023)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3FC157-B6B2-97B9-DD69-D37361C4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276030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BE8ABA-0B42-A3A5-F79B-16BAE57E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32656"/>
            <a:ext cx="8064896" cy="63367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Публикации по теме доклада:</a:t>
            </a:r>
          </a:p>
          <a:p>
            <a:pPr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Reflections on Life and Intelligence  on Planet Earth/ Kaznacheev V.P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Trofimov A.V.-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Published by Academy for Future Sciences in Europe. Germany, 2008-356 p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Space Missions and the Problem of Geomagnetic Deprivation of Human Population and Astronauts on the Earth, Moon and Mars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/A.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Trofimov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Open Astronomy Journal, 2014, 7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 22-28</a:t>
            </a:r>
          </a:p>
          <a:p>
            <a:pPr>
              <a:buAutoNum type="arabicPeriod"/>
            </a:pP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Sci-Declaration  about the Urgency of Global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Geoecological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Humanity Survival/ A.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Trofimov-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Int.J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Environ.Sci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2016,1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:119</a:t>
            </a:r>
          </a:p>
          <a:p>
            <a:pPr>
              <a:buAutoNum type="arabicPeriod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Heliopressing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Natural and Technogenic Geomagnetic Deprivation of Human Populations/ 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A.Trofimov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J.Earth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Environ Sci ,JEES-101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-2021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http//www.scientizeppublishers.com/wp-content/uploads/2021/11/helio-pressing-at-natural-and-technogenic-geomagnetic-deprivation-of human-populations/</a:t>
            </a:r>
          </a:p>
          <a:p>
            <a:pPr>
              <a:buAutoNum type="arabicPeriod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геокосмической рекреации человека /Трофимов А.В., Кочуров В.С., Капустин С.Н., Кузенков Д.Д.. Новосибирск: Академиздат.-2023-224с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возможных  эволюционных последствиях воздействий космических излучений при геомагнитной депривации Земли /Трофимов А.В. Вестник Восточно-Сибирской открытой Академии, №50, 2023/</a:t>
            </a:r>
          </a:p>
          <a:p>
            <a:pPr>
              <a:buAutoNum type="arabicPeriod"/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космо-биотермодинамических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сопряжений человека в экранирующем устройстве нового поколения «КОСМОБИОТРОН КБ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мТК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/Трофимов А.В. Кочуров В.С.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Тез.докл</a:t>
            </a:r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.XV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Межд.крым.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.,Симферополь: ИТ «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Ариал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2023 -Эл.верс.-С.41-43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3FC157-B6B2-97B9-DD69-D37361C4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31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82644681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BE8ABA-0B42-A3A5-F79B-16BAE57E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282662"/>
            <a:ext cx="7920880" cy="429267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  <a:p>
            <a:pPr algn="ctr"/>
            <a:r>
              <a:rPr lang="ru-RU" sz="2800" dirty="0"/>
              <a:t>Признательность Организаторам                                  </a:t>
            </a:r>
            <a:r>
              <a:rPr lang="en-US" sz="2800" dirty="0"/>
              <a:t>XV </a:t>
            </a:r>
            <a:r>
              <a:rPr lang="ru-RU" sz="2800" dirty="0"/>
              <a:t>Международной Крымской конференции «КОСМОС И БИОСФЕРА»   за возможность междисциплинарного обсуждения актуальных материалов </a:t>
            </a:r>
            <a:endParaRPr lang="en-US" sz="2800" dirty="0"/>
          </a:p>
          <a:p>
            <a:pPr algn="ctr"/>
            <a:r>
              <a:rPr lang="ru-RU" sz="2800" dirty="0"/>
              <a:t>Благодарность коллегам, предоставившим свои опубликованные данные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3FC157-B6B2-97B9-DD69-D37361C4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57912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ГКЛ-СКЛ-РП-доза">
            <a:extLst>
              <a:ext uri="{FF2B5EF4-FFF2-40B4-BE49-F238E27FC236}">
                <a16:creationId xmlns:a16="http://schemas.microsoft.com/office/drawing/2014/main" id="{0DA5E16B-ACAA-487C-8585-1BDAA6619214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4450" y="968374"/>
            <a:ext cx="5038725" cy="4892675"/>
          </a:xfrm>
        </p:spPr>
      </p:pic>
      <p:sp>
        <p:nvSpPr>
          <p:cNvPr id="20483" name="Номер слайда 1">
            <a:extLst>
              <a:ext uri="{FF2B5EF4-FFF2-40B4-BE49-F238E27FC236}">
                <a16:creationId xmlns:a16="http://schemas.microsoft.com/office/drawing/2014/main" id="{A37624AF-F8E2-4B92-8F42-0A5B40DE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2588" y="645001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E0ADB6-31F1-461B-945F-FBD2A8E0D78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02BC078-22A4-4AE2-9FF9-137B38CC0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3413126" cy="637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ТРАССЫ КОСМИЧЕСКИХ ЛУЧЕЙ (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CR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) НА ПУТИ  К БИОСФЕРЕ 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В ЗАВИСИМОСТИ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ОТ МОДУЛЯ ГМП. Т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he Density (J) of the cosmic rays (CR)  flux as protons and CR induced radiation dose D in relation to CR energy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Е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: 1 – galactic CR; 2 - Sun CR; 3 – protons flux within radiation belt; 4 – anomalous. Left scale: h –altitude the CR protons ionizing  atmosphere penetrate (</a:t>
            </a:r>
            <a:r>
              <a:rPr lang="en-US" altLang="ru-RU" sz="1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Acasofu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ru-RU" sz="18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Chepmen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, 1975). Top scale: magnitude of geomagnetic field module (module of the modern field is equal to 1) corresponding to  cut off energy  of CR protons with energy E.(B equal to 1 corresponds to </a:t>
            </a:r>
            <a:r>
              <a:rPr lang="ru-RU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Е</a:t>
            </a:r>
            <a:r>
              <a:rPr lang="en-US" altLang="ru-RU"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= 10 GeV) .</a:t>
            </a:r>
            <a:endParaRPr lang="ru-RU" altLang="ru-RU"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5" name="Rectangle 129">
            <a:extLst>
              <a:ext uri="{FF2B5EF4-FFF2-40B4-BE49-F238E27FC236}">
                <a16:creationId xmlns:a16="http://schemas.microsoft.com/office/drawing/2014/main" id="{CAC4F932-49BA-4E18-A293-0BD5D5EE4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6413500"/>
            <a:ext cx="2798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200">
                <a:solidFill>
                  <a:schemeClr val="bg1"/>
                </a:solidFill>
              </a:rPr>
              <a:t>By N. Kuznetsova, V. Kuznetsov, 2012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7">
            <a:extLst>
              <a:ext uri="{FF2B5EF4-FFF2-40B4-BE49-F238E27FC236}">
                <a16:creationId xmlns:a16="http://schemas.microsoft.com/office/drawing/2014/main" id="{BF5F15CA-35BA-4E9C-9C54-4C56EBB3A7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229600" cy="692150"/>
          </a:xfrm>
        </p:spPr>
        <p:txBody>
          <a:bodyPr/>
          <a:lstStyle/>
          <a:p>
            <a:pPr eaLnBrk="1" hangingPunct="1"/>
            <a:r>
              <a:rPr lang="ru-RU" altLang="ru-RU" sz="1800" b="1" dirty="0">
                <a:solidFill>
                  <a:schemeClr val="bg1"/>
                </a:solidFill>
              </a:rPr>
              <a:t>ЭКСКУРСЫ и ГМП-ИНВЕРСИИ: возможные ГЕНЕТИЧЕСКИЕ И ЭВОЛЮЦИОННЫЕ ПОСЛЕДСТВИЯ ДЛЯ  ЧЕЛОВЕКА</a:t>
            </a:r>
            <a:r>
              <a:rPr lang="en-US" altLang="ru-RU" sz="1800" b="1" dirty="0">
                <a:solidFill>
                  <a:schemeClr val="bg1"/>
                </a:solidFill>
              </a:rPr>
              <a:t> /</a:t>
            </a:r>
            <a:r>
              <a:rPr lang="en-US" altLang="ru-RU" sz="1800" b="1" dirty="0" err="1">
                <a:solidFill>
                  <a:schemeClr val="bg1"/>
                </a:solidFill>
              </a:rPr>
              <a:t>Shaare</a:t>
            </a:r>
            <a:r>
              <a:rPr lang="en-US" altLang="ru-RU" sz="1800" b="1" dirty="0">
                <a:solidFill>
                  <a:schemeClr val="bg1"/>
                </a:solidFill>
              </a:rPr>
              <a:t> et al.,2011/</a:t>
            </a:r>
            <a:endParaRPr lang="ru-RU" altLang="ru-RU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82364" name="Group 444">
            <a:extLst>
              <a:ext uri="{FF2B5EF4-FFF2-40B4-BE49-F238E27FC236}">
                <a16:creationId xmlns:a16="http://schemas.microsoft.com/office/drawing/2014/main" id="{510DFE63-C222-4AB6-9AD0-C9D11FE330F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87450" y="836613"/>
          <a:ext cx="6769100" cy="8229601"/>
        </p:xfrm>
        <a:graphic>
          <a:graphicData uri="http://schemas.openxmlformats.org/drawingml/2006/table">
            <a:tbl>
              <a:tblPr/>
              <a:tblGrid>
                <a:gridCol w="3384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Excurses and inversions,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mln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years ago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Events in human evolution, mln years ago 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0,033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Mono Lake  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disappearance of the Neanderthal men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Laschamp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–FOXP2 gene mutation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0,037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microcephalin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gene mutation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0,070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Norwegian – Greenland Sea 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0,070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division of ancestral population into three races (according to the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mtDNA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d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0,120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Blake 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age of the common ancestor of a modern man (according to Y - chromosome) 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0,211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Jamaica – Pringle Falls 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age of the common ancestor of a modern man (according to the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mtDNA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58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Big Lost a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Stage 17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0,78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Matuyama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Brunhes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0,797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Brunhes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precursor 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660,000±140,000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division of the lines of a man and the Neanderthal men (according to the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mtDNA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f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0,78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Matuyama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Brunhes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age of the human ancestor according to beta-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globin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1,95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1,79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Olduvai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appearance of </a:t>
                      </a: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Homo erectus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j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2027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Gauss –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Matuyama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2,4±0,3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–mutation that provides an increase in brain volume among representatives of line</a:t>
                      </a:r>
                      <a:r>
                        <a:rPr kumimoji="0" lang="en-US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Homo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–mutation inactivating the gene, that encodes manufacturing of sucrose at the cell surface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542" name="Номер слайда 1">
            <a:extLst>
              <a:ext uri="{FF2B5EF4-FFF2-40B4-BE49-F238E27FC236}">
                <a16:creationId xmlns:a16="http://schemas.microsoft.com/office/drawing/2014/main" id="{B6D8D16A-D497-4BA2-8F90-AA3C87BE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6C2F0B-4660-4E1E-90C1-DCB068C724E3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1400"/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107641DC-6E8C-4B9B-B7E1-CEDF27C68F31}"/>
              </a:ext>
            </a:extLst>
          </p:cNvPr>
          <p:cNvSpPr/>
          <p:nvPr/>
        </p:nvSpPr>
        <p:spPr>
          <a:xfrm rot="16200000">
            <a:off x="646906" y="945357"/>
            <a:ext cx="144463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E6298FB0-D6C3-46DD-AC77-983C7DDE14B6}"/>
              </a:ext>
            </a:extLst>
          </p:cNvPr>
          <p:cNvSpPr/>
          <p:nvPr/>
        </p:nvSpPr>
        <p:spPr>
          <a:xfrm rot="16200000">
            <a:off x="4103687" y="944563"/>
            <a:ext cx="144463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Стрелка вниз 8">
            <a:extLst>
              <a:ext uri="{FF2B5EF4-FFF2-40B4-BE49-F238E27FC236}">
                <a16:creationId xmlns:a16="http://schemas.microsoft.com/office/drawing/2014/main" id="{A398A7EA-A3B7-465E-B21D-728D188DFE77}"/>
              </a:ext>
            </a:extLst>
          </p:cNvPr>
          <p:cNvSpPr/>
          <p:nvPr/>
        </p:nvSpPr>
        <p:spPr>
          <a:xfrm rot="16200000">
            <a:off x="646907" y="1232694"/>
            <a:ext cx="144462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трелка вниз 9">
            <a:extLst>
              <a:ext uri="{FF2B5EF4-FFF2-40B4-BE49-F238E27FC236}">
                <a16:creationId xmlns:a16="http://schemas.microsoft.com/office/drawing/2014/main" id="{E8282037-4B58-4738-AD6C-E9D242E24039}"/>
              </a:ext>
            </a:extLst>
          </p:cNvPr>
          <p:cNvSpPr/>
          <p:nvPr/>
        </p:nvSpPr>
        <p:spPr>
          <a:xfrm rot="16200000">
            <a:off x="4104481" y="1304132"/>
            <a:ext cx="142875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трелка вниз 10">
            <a:extLst>
              <a:ext uri="{FF2B5EF4-FFF2-40B4-BE49-F238E27FC236}">
                <a16:creationId xmlns:a16="http://schemas.microsoft.com/office/drawing/2014/main" id="{9BF30D73-3FB6-40DD-8BDB-AE73BBDC3FAA}"/>
              </a:ext>
            </a:extLst>
          </p:cNvPr>
          <p:cNvSpPr/>
          <p:nvPr/>
        </p:nvSpPr>
        <p:spPr>
          <a:xfrm rot="16200000">
            <a:off x="646907" y="1737519"/>
            <a:ext cx="144462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трелка вниз 11">
            <a:extLst>
              <a:ext uri="{FF2B5EF4-FFF2-40B4-BE49-F238E27FC236}">
                <a16:creationId xmlns:a16="http://schemas.microsoft.com/office/drawing/2014/main" id="{F945747A-6AC9-420F-840D-B4B8C5D5452F}"/>
              </a:ext>
            </a:extLst>
          </p:cNvPr>
          <p:cNvSpPr/>
          <p:nvPr/>
        </p:nvSpPr>
        <p:spPr>
          <a:xfrm rot="16200000">
            <a:off x="4103688" y="1736725"/>
            <a:ext cx="144462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трелка вниз 12">
            <a:extLst>
              <a:ext uri="{FF2B5EF4-FFF2-40B4-BE49-F238E27FC236}">
                <a16:creationId xmlns:a16="http://schemas.microsoft.com/office/drawing/2014/main" id="{7FDA6957-E811-4F0B-9F11-F83D5603F985}"/>
              </a:ext>
            </a:extLst>
          </p:cNvPr>
          <p:cNvSpPr/>
          <p:nvPr/>
        </p:nvSpPr>
        <p:spPr>
          <a:xfrm rot="16200000">
            <a:off x="646907" y="2169319"/>
            <a:ext cx="144462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трелка вниз 13">
            <a:extLst>
              <a:ext uri="{FF2B5EF4-FFF2-40B4-BE49-F238E27FC236}">
                <a16:creationId xmlns:a16="http://schemas.microsoft.com/office/drawing/2014/main" id="{2A5E003D-FF55-4814-86B9-21622C73358D}"/>
              </a:ext>
            </a:extLst>
          </p:cNvPr>
          <p:cNvSpPr/>
          <p:nvPr/>
        </p:nvSpPr>
        <p:spPr>
          <a:xfrm rot="16200000">
            <a:off x="4103688" y="2168525"/>
            <a:ext cx="144462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Стрелка вниз 14">
            <a:extLst>
              <a:ext uri="{FF2B5EF4-FFF2-40B4-BE49-F238E27FC236}">
                <a16:creationId xmlns:a16="http://schemas.microsoft.com/office/drawing/2014/main" id="{121C87FE-8015-43D2-B571-1AC98A890241}"/>
              </a:ext>
            </a:extLst>
          </p:cNvPr>
          <p:cNvSpPr/>
          <p:nvPr/>
        </p:nvSpPr>
        <p:spPr>
          <a:xfrm rot="16200000">
            <a:off x="646907" y="2601119"/>
            <a:ext cx="144462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Стрелка вниз 15">
            <a:extLst>
              <a:ext uri="{FF2B5EF4-FFF2-40B4-BE49-F238E27FC236}">
                <a16:creationId xmlns:a16="http://schemas.microsoft.com/office/drawing/2014/main" id="{9881968B-FC63-442E-8E70-D778AB894AEE}"/>
              </a:ext>
            </a:extLst>
          </p:cNvPr>
          <p:cNvSpPr/>
          <p:nvPr/>
        </p:nvSpPr>
        <p:spPr>
          <a:xfrm rot="16200000">
            <a:off x="4103688" y="2600325"/>
            <a:ext cx="144462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Стрелка вниз 16">
            <a:extLst>
              <a:ext uri="{FF2B5EF4-FFF2-40B4-BE49-F238E27FC236}">
                <a16:creationId xmlns:a16="http://schemas.microsoft.com/office/drawing/2014/main" id="{EF5910F2-8D4D-4213-8E25-32322B89DDCA}"/>
              </a:ext>
            </a:extLst>
          </p:cNvPr>
          <p:cNvSpPr/>
          <p:nvPr/>
        </p:nvSpPr>
        <p:spPr>
          <a:xfrm rot="16200000">
            <a:off x="647700" y="3321051"/>
            <a:ext cx="14287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" name="Стрелка вниз 17">
            <a:extLst>
              <a:ext uri="{FF2B5EF4-FFF2-40B4-BE49-F238E27FC236}">
                <a16:creationId xmlns:a16="http://schemas.microsoft.com/office/drawing/2014/main" id="{5EC0C11C-2FDF-4F16-B2CC-BDAA3B815616}"/>
              </a:ext>
            </a:extLst>
          </p:cNvPr>
          <p:cNvSpPr/>
          <p:nvPr/>
        </p:nvSpPr>
        <p:spPr>
          <a:xfrm rot="16200000">
            <a:off x="4104481" y="3320257"/>
            <a:ext cx="142875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Стрелка вниз 18">
            <a:extLst>
              <a:ext uri="{FF2B5EF4-FFF2-40B4-BE49-F238E27FC236}">
                <a16:creationId xmlns:a16="http://schemas.microsoft.com/office/drawing/2014/main" id="{0D7CA59B-B306-4145-96B7-3A391F7E876A}"/>
              </a:ext>
            </a:extLst>
          </p:cNvPr>
          <p:cNvSpPr/>
          <p:nvPr/>
        </p:nvSpPr>
        <p:spPr>
          <a:xfrm rot="16200000">
            <a:off x="647700" y="3897313"/>
            <a:ext cx="14287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Стрелка вниз 19">
            <a:extLst>
              <a:ext uri="{FF2B5EF4-FFF2-40B4-BE49-F238E27FC236}">
                <a16:creationId xmlns:a16="http://schemas.microsoft.com/office/drawing/2014/main" id="{97C59756-933C-4335-B15A-D47FCF1C1F8A}"/>
              </a:ext>
            </a:extLst>
          </p:cNvPr>
          <p:cNvSpPr/>
          <p:nvPr/>
        </p:nvSpPr>
        <p:spPr>
          <a:xfrm rot="16200000">
            <a:off x="4104481" y="3896519"/>
            <a:ext cx="142875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Стрелка вниз 20">
            <a:extLst>
              <a:ext uri="{FF2B5EF4-FFF2-40B4-BE49-F238E27FC236}">
                <a16:creationId xmlns:a16="http://schemas.microsoft.com/office/drawing/2014/main" id="{B5AEE644-E1CE-42EC-877C-B24DA883B3AD}"/>
              </a:ext>
            </a:extLst>
          </p:cNvPr>
          <p:cNvSpPr/>
          <p:nvPr/>
        </p:nvSpPr>
        <p:spPr>
          <a:xfrm rot="16200000">
            <a:off x="647700" y="4329113"/>
            <a:ext cx="14287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Стрелка вниз 21">
            <a:extLst>
              <a:ext uri="{FF2B5EF4-FFF2-40B4-BE49-F238E27FC236}">
                <a16:creationId xmlns:a16="http://schemas.microsoft.com/office/drawing/2014/main" id="{E862CA53-E1B5-4E1E-BC31-2EE612769FDF}"/>
              </a:ext>
            </a:extLst>
          </p:cNvPr>
          <p:cNvSpPr/>
          <p:nvPr/>
        </p:nvSpPr>
        <p:spPr>
          <a:xfrm rot="16200000">
            <a:off x="4104481" y="4328319"/>
            <a:ext cx="142875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Стрелка вниз 22">
            <a:extLst>
              <a:ext uri="{FF2B5EF4-FFF2-40B4-BE49-F238E27FC236}">
                <a16:creationId xmlns:a16="http://schemas.microsoft.com/office/drawing/2014/main" id="{749F15C6-A745-4B24-8969-30CED25EE86D}"/>
              </a:ext>
            </a:extLst>
          </p:cNvPr>
          <p:cNvSpPr/>
          <p:nvPr/>
        </p:nvSpPr>
        <p:spPr>
          <a:xfrm rot="16200000">
            <a:off x="646907" y="4833144"/>
            <a:ext cx="144462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Стрелка вниз 23">
            <a:extLst>
              <a:ext uri="{FF2B5EF4-FFF2-40B4-BE49-F238E27FC236}">
                <a16:creationId xmlns:a16="http://schemas.microsoft.com/office/drawing/2014/main" id="{A3A5A92D-0C3E-47AE-8719-FF7BEE7B3D9F}"/>
              </a:ext>
            </a:extLst>
          </p:cNvPr>
          <p:cNvSpPr/>
          <p:nvPr/>
        </p:nvSpPr>
        <p:spPr>
          <a:xfrm rot="16200000">
            <a:off x="4103688" y="4832350"/>
            <a:ext cx="144462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8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4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3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3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400"/>
                            </p:stCondLst>
                            <p:childTnLst>
                              <p:par>
                                <p:cTn id="4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2400"/>
                            </p:stCondLst>
                            <p:childTnLst>
                              <p:par>
                                <p:cTn id="5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4400"/>
                            </p:stCondLst>
                            <p:childTnLst>
                              <p:par>
                                <p:cTn id="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6400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84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04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24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44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6400"/>
                            </p:stCondLst>
                            <p:childTnLst>
                              <p:par>
                                <p:cTn id="8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8400"/>
                            </p:stCondLst>
                            <p:childTnLst>
                              <p:par>
                                <p:cTn id="9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400"/>
                            </p:stCondLst>
                            <p:childTnLst>
                              <p:par>
                                <p:cTn id="9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Zerg1high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85338" cy="7262813"/>
          </a:xfr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978728" y="55425"/>
            <a:ext cx="647555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tabLst>
                <a:tab pos="2286000" algn="l"/>
              </a:tabLst>
            </a:pPr>
            <a:r>
              <a:rPr lang="ru-RU" altLang="zh-CN" sz="2400" dirty="0">
                <a:solidFill>
                  <a:schemeClr val="bg1"/>
                </a:solidFill>
              </a:rPr>
              <a:t>…Самое глубокое проявление самосознания, когда мыслящий человек пытается определить своё место не только на нашей планете, но и в Космосе…</a:t>
            </a:r>
            <a:r>
              <a:rPr lang="ru-RU" altLang="zh-CN" sz="2400" i="1" dirty="0">
                <a:solidFill>
                  <a:schemeClr val="bg1"/>
                </a:solidFill>
              </a:rPr>
              <a:t>       </a:t>
            </a:r>
          </a:p>
          <a:p>
            <a:pPr algn="ctr" eaLnBrk="1" hangingPunct="1">
              <a:tabLst>
                <a:tab pos="2286000" algn="l"/>
              </a:tabLst>
            </a:pPr>
            <a:r>
              <a:rPr lang="ru-RU" altLang="zh-CN" sz="2400" i="1" dirty="0">
                <a:solidFill>
                  <a:schemeClr val="bg1"/>
                </a:solidFill>
              </a:rPr>
              <a:t>		    В.И. Вернадский, 1926.</a:t>
            </a:r>
          </a:p>
        </p:txBody>
      </p:sp>
      <p:pic>
        <p:nvPicPr>
          <p:cNvPr id="46084" name="Picture 4" descr="Вернадский_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"/>
          <a:stretch>
            <a:fillRect/>
          </a:stretch>
        </p:blipFill>
        <p:spPr bwMode="auto">
          <a:xfrm>
            <a:off x="159327" y="1570831"/>
            <a:ext cx="390525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6" descr="новый-2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6" y="6669088"/>
            <a:ext cx="1746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41394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Zerg1high">
            <a:extLst>
              <a:ext uri="{FF2B5EF4-FFF2-40B4-BE49-F238E27FC236}">
                <a16:creationId xmlns:a16="http://schemas.microsoft.com/office/drawing/2014/main" id="{62FF13CB-FB5D-4344-80DF-B5BCB85D2F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77"/>
            <a:ext cx="9467850" cy="7099300"/>
          </a:xfrm>
        </p:spPr>
      </p:pic>
      <p:pic>
        <p:nvPicPr>
          <p:cNvPr id="11267" name="Picture 5">
            <a:extLst>
              <a:ext uri="{FF2B5EF4-FFF2-40B4-BE49-F238E27FC236}">
                <a16:creationId xmlns:a16="http://schemas.microsoft.com/office/drawing/2014/main" id="{B3FE7198-B71E-4C7B-874D-F789C84D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3635" r="40823" b="899"/>
          <a:stretch>
            <a:fillRect/>
          </a:stretch>
        </p:blipFill>
        <p:spPr bwMode="auto">
          <a:xfrm>
            <a:off x="250825" y="2210065"/>
            <a:ext cx="2953023" cy="464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новый-2_2">
            <a:extLst>
              <a:ext uri="{FF2B5EF4-FFF2-40B4-BE49-F238E27FC236}">
                <a16:creationId xmlns:a16="http://schemas.microsoft.com/office/drawing/2014/main" id="{5E238BCB-5661-4C41-A6FB-69BDFCF6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5" y="6669088"/>
            <a:ext cx="1746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7">
            <a:extLst>
              <a:ext uri="{FF2B5EF4-FFF2-40B4-BE49-F238E27FC236}">
                <a16:creationId xmlns:a16="http://schemas.microsoft.com/office/drawing/2014/main" id="{0341FC05-324B-40F7-9201-A444037B7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092" y="22990"/>
            <a:ext cx="6472095" cy="23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2860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2860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286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860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ru-RU" sz="2000" dirty="0">
                <a:solidFill>
                  <a:schemeClr val="bg1"/>
                </a:solidFill>
              </a:rPr>
              <a:t>".</a:t>
            </a:r>
            <a:r>
              <a:rPr lang="ru-RU" altLang="ru-RU" sz="2000" dirty="0">
                <a:solidFill>
                  <a:schemeClr val="bg1"/>
                </a:solidFill>
              </a:rPr>
              <a:t>Для выживания человечества в эпоху космопланетарных  перемен особо важным является  раскрытие автотрофных резервов организма – регулируемого прямого усвоения солнечных энергий и развитие технологий геоэкологической рекреации человека…»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2000" dirty="0">
                <a:solidFill>
                  <a:schemeClr val="bg1"/>
                </a:solidFill>
              </a:rPr>
              <a:t>Академик В.П. Казначеев</a:t>
            </a:r>
          </a:p>
        </p:txBody>
      </p:sp>
      <p:pic>
        <p:nvPicPr>
          <p:cNvPr id="11270" name="Рисунок 5">
            <a:extLst>
              <a:ext uri="{FF2B5EF4-FFF2-40B4-BE49-F238E27FC236}">
                <a16:creationId xmlns:a16="http://schemas.microsoft.com/office/drawing/2014/main" id="{4DF0122E-34A4-4D99-A7BC-E5AE7923D0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75" y="6092825"/>
            <a:ext cx="20129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923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BE8ABA-0B42-A3A5-F79B-16BAE57E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64" y="1592796"/>
            <a:ext cx="7812868" cy="363640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Доклад посвящается          160-летию академика         В.И. Вернадского и грядущему 100-летию академика В.П. Казначеева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3FC157-B6B2-97B9-DD69-D37361C4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146835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BE8ABA-0B42-A3A5-F79B-16BAE57E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476672"/>
            <a:ext cx="8136904" cy="6120680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ЦЕЛЬ. </a:t>
            </a:r>
            <a:r>
              <a:rPr lang="ru-RU" sz="2600" dirty="0"/>
              <a:t>Оценить на атомно-молекулярном, генетическом  и системном уровнях вектор и выраженность  сопряжений с космической средой функций головного мозга и сердца человека, а также  его </a:t>
            </a:r>
            <a:r>
              <a:rPr lang="ru-RU" sz="2600" dirty="0" err="1"/>
              <a:t>биотермодинамики</a:t>
            </a:r>
            <a:r>
              <a:rPr lang="ru-RU" sz="2600" dirty="0"/>
              <a:t>  при применении </a:t>
            </a:r>
            <a:r>
              <a:rPr lang="ru-RU" sz="2600" dirty="0" err="1"/>
              <a:t>пермаллоевой</a:t>
            </a:r>
            <a:r>
              <a:rPr lang="ru-RU" sz="2600" dirty="0"/>
              <a:t> </a:t>
            </a:r>
            <a:r>
              <a:rPr lang="ru-RU" sz="2600" dirty="0" err="1"/>
              <a:t>гипогеомагнитной</a:t>
            </a:r>
            <a:r>
              <a:rPr lang="ru-RU" sz="2600" dirty="0"/>
              <a:t> камеры и экранирующей установки нового поколения «КОСМОБИОТРОН КБ-мТК» 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КОНТИНГЕНТ. </a:t>
            </a:r>
            <a:r>
              <a:rPr lang="ru-RU" sz="2600" dirty="0"/>
              <a:t>Волонтеры 18-21</a:t>
            </a:r>
            <a:r>
              <a:rPr lang="en-US" sz="2600" dirty="0"/>
              <a:t> </a:t>
            </a:r>
            <a:r>
              <a:rPr lang="ru-RU" sz="2600" dirty="0"/>
              <a:t>лет, мужчины (</a:t>
            </a:r>
            <a:r>
              <a:rPr lang="en-US" sz="2600" dirty="0"/>
              <a:t>n</a:t>
            </a:r>
            <a:r>
              <a:rPr lang="ru-RU" sz="2600" dirty="0"/>
              <a:t>=12) в 2002</a:t>
            </a:r>
            <a:r>
              <a:rPr lang="en-US" sz="2600" dirty="0"/>
              <a:t> </a:t>
            </a:r>
            <a:r>
              <a:rPr lang="ru-RU" sz="2600" dirty="0"/>
              <a:t>г. и 40-55 лет, женщины (</a:t>
            </a:r>
            <a:r>
              <a:rPr lang="en-US" sz="2600" dirty="0"/>
              <a:t>n</a:t>
            </a:r>
            <a:r>
              <a:rPr lang="ru-RU" sz="2600" dirty="0"/>
              <a:t>=10) в  2022г.</a:t>
            </a:r>
          </a:p>
          <a:p>
            <a:pPr algn="ctr"/>
            <a:r>
              <a:rPr lang="ru-RU" sz="2600" b="1" dirty="0">
                <a:solidFill>
                  <a:schemeClr val="accent1">
                    <a:lumMod val="75000"/>
                  </a:schemeClr>
                </a:solidFill>
              </a:rPr>
              <a:t>МЕТОДЫ. </a:t>
            </a:r>
            <a:r>
              <a:rPr lang="ru-RU" sz="2600" dirty="0"/>
              <a:t>Компьютерный комплекс Нейрософт, масс-спектрометр </a:t>
            </a:r>
            <a:r>
              <a:rPr lang="en-US" sz="2600" dirty="0"/>
              <a:t> IR MS </a:t>
            </a:r>
            <a:r>
              <a:rPr lang="en-US" sz="2600" dirty="0" err="1"/>
              <a:t>Thermo</a:t>
            </a:r>
            <a:r>
              <a:rPr lang="en-US" sz="2600" dirty="0"/>
              <a:t> </a:t>
            </a:r>
            <a:r>
              <a:rPr lang="en-US" sz="2600" dirty="0" err="1"/>
              <a:t>Finigan</a:t>
            </a:r>
            <a:r>
              <a:rPr lang="en-US" sz="2600" dirty="0"/>
              <a:t> MAT-253</a:t>
            </a:r>
            <a:r>
              <a:rPr lang="ru-RU" sz="2600" dirty="0"/>
              <a:t>, генотипирование по длине аллелей </a:t>
            </a:r>
            <a:r>
              <a:rPr lang="en-US" sz="2600" dirty="0"/>
              <a:t>D4</a:t>
            </a:r>
            <a:endParaRPr lang="ru-RU" sz="2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3FC157-B6B2-97B9-DD69-D37361C4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61D49-BB81-4A80-BA6F-0B48B5C78532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96295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10919</TotalTime>
  <Words>1989</Words>
  <Application>Microsoft Office PowerPoint</Application>
  <PresentationFormat>Экран (4:3)</PresentationFormat>
  <Paragraphs>185</Paragraphs>
  <Slides>32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Times New Roman</vt:lpstr>
      <vt:lpstr>Оформление по умолчанию</vt:lpstr>
      <vt:lpstr>Диаграмма</vt:lpstr>
      <vt:lpstr>ТРОФИМОВ А.В.,  КОЧУРОВ В.С.                                                                                                                                                                                      XV Международная Крымская конференция «КОСМОС И БИОСФЕРА», посвященная 160-летию В.И. Вернадского, г. Симферополь, Республика Крым, Российская Федерация, 9-12 октября 2023 г.                 копирайт @ МНИИКА, 2023</vt:lpstr>
      <vt:lpstr>Презентация PowerPoint</vt:lpstr>
      <vt:lpstr>Презентация PowerPoint</vt:lpstr>
      <vt:lpstr>Презентация PowerPoint</vt:lpstr>
      <vt:lpstr>ЭКСКУРСЫ и ГМП-ИНВЕРСИИ: возможные ГЕНЕТИЧЕСКИЕ И ЭВОЛЮЦИОННЫЕ ПОСЛЕДСТВИЯ ДЛЯ  ЧЕЛОВЕКА /Shaare et al.,2011/</vt:lpstr>
      <vt:lpstr>Презентация PowerPoint</vt:lpstr>
      <vt:lpstr>Презентация PowerPoint</vt:lpstr>
      <vt:lpstr>Презентация PowerPoint</vt:lpstr>
      <vt:lpstr>Презентация PowerPoint</vt:lpstr>
      <vt:lpstr>Гипогеомагнитная камера (ГМК) ИКЭМ СО РАМН /патент РФ № 2012175/, 1986 -2010 гг.</vt:lpstr>
      <vt:lpstr>Презентация PowerPoint</vt:lpstr>
      <vt:lpstr>Презентация PowerPoint</vt:lpstr>
      <vt:lpstr>Презентация PowerPoint</vt:lpstr>
      <vt:lpstr> Космобиотрон КБ-мТК (МНИИКА им. Академика В.П. Казначеева),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ДДВ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Димитрий</dc:creator>
  <cp:lastModifiedBy>Владимир Сергеевич</cp:lastModifiedBy>
  <cp:revision>841</cp:revision>
  <dcterms:created xsi:type="dcterms:W3CDTF">2005-06-26T13:06:52Z</dcterms:created>
  <dcterms:modified xsi:type="dcterms:W3CDTF">2023-10-09T05:34:32Z</dcterms:modified>
</cp:coreProperties>
</file>