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1" r:id="rId2"/>
    <p:sldId id="1437" r:id="rId3"/>
    <p:sldId id="1440" r:id="rId4"/>
    <p:sldId id="1443" r:id="rId5"/>
    <p:sldId id="1174" r:id="rId6"/>
    <p:sldId id="1175" r:id="rId7"/>
    <p:sldId id="1452" r:id="rId8"/>
    <p:sldId id="1453" r:id="rId9"/>
    <p:sldId id="1455" r:id="rId10"/>
    <p:sldId id="1261" r:id="rId11"/>
    <p:sldId id="1265" r:id="rId12"/>
    <p:sldId id="1461" r:id="rId13"/>
    <p:sldId id="1177" r:id="rId14"/>
    <p:sldId id="1343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131"/>
    <a:srgbClr val="FFFFFF"/>
    <a:srgbClr val="B2B2B2"/>
    <a:srgbClr val="5F5F5F"/>
    <a:srgbClr val="777777"/>
    <a:srgbClr val="111111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86517" autoAdjust="0"/>
  </p:normalViewPr>
  <p:slideViewPr>
    <p:cSldViewPr>
      <p:cViewPr varScale="1">
        <p:scale>
          <a:sx n="75" d="100"/>
          <a:sy n="75" d="100"/>
        </p:scale>
        <p:origin x="13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584E95B-54A6-4DDE-888E-ABB68F403A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C81E8FA-08AE-49AB-BAA5-A7B91CC895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AD6EDC8-D940-451F-8FD3-286452440B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3576DC8-44CC-4466-AEC6-4A6918F88E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64BB6932-20F5-4C15-BDA7-25C968187E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D66A10D6-66C6-4DD0-B54B-F8FC8841F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4D1EFB-7F3B-47F3-B46F-87E80193BC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876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21BF351-7A1F-469C-8EA1-905CF874F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50B43F-78F4-48B6-AF3B-F21EB6502F38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7B7EE85-B9EF-4D78-AFA8-BE5A7A5F0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56FC078-B0F1-44AE-83D9-BFADA9379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6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1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04DFE4-AD39-4E55-8211-C3F99BA13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805C89-24DF-40EA-A83C-EC1704A14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B3214D-BEC0-4458-AAD6-694C9E7D6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9EA86-8C66-4521-88EF-F2EAE66909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641561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29AB4E-1257-4412-907B-95221B577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D16130-6EE1-4A02-89C1-4C3944E0B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A79AE-AE05-4D77-A78F-319225911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6542A-8310-41B0-8415-53EC30D8B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793528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903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903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6A430B-A9F4-464C-AD2C-36E2DACE8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983E26-9557-4E43-B0E3-AB8CA34C5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D0C33F-DF3F-4723-8E9F-77C48FA54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CBD0-78B5-479F-822B-A15E218B4B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289001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903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CF9362-91BD-43CE-A150-4876A96A9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D3DD32-6BC5-4071-A06C-A609A9194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258175-A7EC-40DD-A534-F2A73DBD4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EE754-3C08-4A73-B9FF-555B1D125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40498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EA54A3-BBA3-409E-8AFE-8098C9A31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15605-9AF1-48D0-AAA3-9EBD45189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E0A01F-1B0A-4E20-A3B7-ABBB8EC5C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61D49-BB81-4A80-BA6F-0B48B5C785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96715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8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AB5487-9BA5-4D69-8F3C-9E79082F9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686D05-012A-4F83-82C0-66C3D91C4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8D043-97DC-4D7C-BAE6-12CFEC98E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AD42-F152-403D-92D0-9FEDC6F5E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834999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9AC27-6464-4DC7-B0CB-67ABBD117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B621B-E7BC-42A2-8C43-BE3883CF0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F12DF-D908-4E95-A7E6-4E1C3186A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6FCCA-3C9D-40E5-B9AA-A45D797D4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9187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2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2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796E8B-1F04-4ECB-A417-E995C4791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C57DE6-311E-4AD6-8ECA-A5D323D22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5407BA-75C7-4CF8-92C2-1062549DA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71CB-E73D-4636-9177-AACC789836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590066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B62077-09CC-4483-AF07-33E52A2CA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BAB4F4-E406-4782-8760-8702C2F27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AA1F8F-0456-4830-BD7C-F30F4AED4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4764-1A34-4E65-BDBB-1D8EE3F328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31764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8A1CBA-FF9E-4688-BEB8-E00F03B10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CAA689-1841-4A0B-9216-53C970890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367CBD-DBBA-42B4-AE0A-541476D92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6474-CA8F-41FF-89ED-E6CCCE089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209460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40C2D-0F4F-40BA-9E81-8E1DB496D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7FD5B-4584-432C-8598-2C6D4D6C2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4281CF-9169-493D-A343-39416DF5D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6C80-BF3A-4E82-ABC6-DF5BCB887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017380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431927-E9FB-4A03-9059-05125C3EB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DA5DC-B846-48EB-87CD-776C78E7D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314196-AAF3-467D-AF56-60BD58670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8410-13C5-4973-B8B9-B82523EA0C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910895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550035-1225-4EC6-8B4C-DF26CF879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9D16DF-AC9D-48ED-9985-EA678A026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B67FE5-7807-45CD-B4A4-C82183328C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64CA66-7480-4C5F-9854-59512B49D5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B3FB17-F9C6-488F-9D66-A20F42C46D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F383AFE-DAA1-4D23-9AD8-B9A821675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rica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urora-isrica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Картинки по запросу галактика млечный путь">
            <a:extLst>
              <a:ext uri="{FF2B5EF4-FFF2-40B4-BE49-F238E27FC236}">
                <a16:creationId xmlns:a16="http://schemas.microsoft.com/office/drawing/2014/main" id="{B6824D35-6B2F-42C4-B512-69D9E0AD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"/>
          <a:stretch>
            <a:fillRect/>
          </a:stretch>
        </p:blipFill>
        <p:spPr bwMode="auto">
          <a:xfrm>
            <a:off x="0" y="10992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5">
            <a:extLst>
              <a:ext uri="{FF2B5EF4-FFF2-40B4-BE49-F238E27FC236}">
                <a16:creationId xmlns:a16="http://schemas.microsoft.com/office/drawing/2014/main" id="{74691CD8-2001-4611-AB67-B23D54C3D2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1553" y="5873209"/>
            <a:ext cx="8015040" cy="504055"/>
          </a:xfrm>
        </p:spPr>
        <p:txBody>
          <a:bodyPr/>
          <a:lstStyle/>
          <a:p>
            <a:r>
              <a:rPr lang="ru-RU" altLang="ru-RU" sz="1200" b="1" dirty="0">
                <a:solidFill>
                  <a:schemeClr val="bg1"/>
                </a:solidFill>
              </a:rPr>
              <a:t>Международный диалог-конференция «Медицина Будущего – </a:t>
            </a:r>
            <a:r>
              <a:rPr lang="ru-RU" altLang="ru-RU" sz="1200" b="1">
                <a:solidFill>
                  <a:schemeClr val="bg1"/>
                </a:solidFill>
              </a:rPr>
              <a:t>медицина  для людей», </a:t>
            </a:r>
            <a:r>
              <a:rPr lang="ru-RU" altLang="ru-RU" sz="1200" b="1" dirty="0">
                <a:solidFill>
                  <a:schemeClr val="bg1"/>
                </a:solidFill>
              </a:rPr>
              <a:t>г. Сочи Краснодарского края,25  октября 2023</a:t>
            </a:r>
            <a:r>
              <a:rPr lang="en-US" altLang="ru-RU" sz="1200" b="1" dirty="0">
                <a:solidFill>
                  <a:schemeClr val="bg1"/>
                </a:solidFill>
              </a:rPr>
              <a:t> </a:t>
            </a:r>
            <a:br>
              <a:rPr lang="en-US" altLang="ru-RU" sz="1200" b="1" dirty="0">
                <a:solidFill>
                  <a:schemeClr val="bg1"/>
                </a:solidFill>
              </a:rPr>
            </a:br>
            <a:r>
              <a:rPr lang="en-US" altLang="ru-RU" sz="1200" b="1" dirty="0">
                <a:solidFill>
                  <a:schemeClr val="bg1"/>
                </a:solidFill>
              </a:rPr>
              <a:t>ISRICA © 20</a:t>
            </a:r>
            <a:r>
              <a:rPr lang="ru-RU" altLang="ru-RU" sz="1200" b="1" dirty="0">
                <a:solidFill>
                  <a:schemeClr val="bg1"/>
                </a:solidFill>
              </a:rPr>
              <a:t>23</a:t>
            </a:r>
            <a:r>
              <a:rPr lang="en-US" altLang="ru-RU" sz="1200" b="1" dirty="0">
                <a:solidFill>
                  <a:schemeClr val="bg1"/>
                </a:solidFill>
              </a:rPr>
              <a:t>  </a:t>
            </a:r>
            <a:r>
              <a:rPr lang="en-US" altLang="ru-RU" sz="1200" b="1" dirty="0">
                <a:solidFill>
                  <a:schemeClr val="bg1"/>
                </a:solidFill>
                <a:hlinkClick r:id="rId3"/>
              </a:rPr>
              <a:t>www.isrica.ru</a:t>
            </a:r>
            <a:r>
              <a:rPr lang="en-US" altLang="ru-RU" sz="1200" b="1" dirty="0">
                <a:solidFill>
                  <a:schemeClr val="bg1"/>
                </a:solidFill>
              </a:rPr>
              <a:t>, </a:t>
            </a:r>
            <a:r>
              <a:rPr lang="en-US" altLang="ru-RU" sz="1200" b="1" dirty="0">
                <a:solidFill>
                  <a:schemeClr val="bg1"/>
                </a:solidFill>
                <a:hlinkClick r:id="rId4"/>
              </a:rPr>
              <a:t>www.aurora-isrica.ru</a:t>
            </a:r>
            <a:r>
              <a:rPr lang="en-US" altLang="ru-RU" sz="1200" b="1" dirty="0">
                <a:solidFill>
                  <a:schemeClr val="bg1"/>
                </a:solidFill>
              </a:rPr>
              <a:t> Novosibirsk, Russia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082E0E-1FA0-3CF7-26E8-29655AA9B11F}"/>
              </a:ext>
            </a:extLst>
          </p:cNvPr>
          <p:cNvSpPr txBox="1"/>
          <p:nvPr/>
        </p:nvSpPr>
        <p:spPr>
          <a:xfrm>
            <a:off x="883530" y="281058"/>
            <a:ext cx="7736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АНО МНИИКА им. Академика В.П. Казначеева,                  ООО «Аврора-МНИИКА»</a:t>
            </a:r>
            <a:endParaRPr lang="ru-RU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111B2-CD90-DD87-1992-2C2F7DBAA695}"/>
              </a:ext>
            </a:extLst>
          </p:cNvPr>
          <p:cNvSpPr txBox="1"/>
          <p:nvPr/>
        </p:nvSpPr>
        <p:spPr>
          <a:xfrm>
            <a:off x="827584" y="1769205"/>
            <a:ext cx="7792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00B0F0"/>
                </a:solidFill>
              </a:rPr>
              <a:t>ПРОБЛЕМЫ КОСМО-ГЕОЭКОЛОГИЧЕСКОЙ РЕКРЕАЦИИ ЧЕЛОВЕКА</a:t>
            </a:r>
            <a:endParaRPr lang="ru-RU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43879-5856-F4AD-CAFB-E8B42AB65F14}"/>
              </a:ext>
            </a:extLst>
          </p:cNvPr>
          <p:cNvSpPr txBox="1"/>
          <p:nvPr/>
        </p:nvSpPr>
        <p:spPr>
          <a:xfrm>
            <a:off x="1105643" y="4134523"/>
            <a:ext cx="72927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</a:rPr>
              <a:t>    </a:t>
            </a:r>
            <a:r>
              <a:rPr lang="ru-RU" altLang="ru-RU" b="1" dirty="0">
                <a:solidFill>
                  <a:schemeClr val="accent1"/>
                </a:solidFill>
              </a:rPr>
              <a:t>Научный проект  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     руководитель доктор медицинских наук 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А.В. ТРОФИМОВ                                                                          Генеральный директор и Председатель Ученого совета МНИИКА им. Академика В.П. Казначеева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2A504-1A5F-35DA-1F2B-D922488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E0756-FF2A-9F35-B908-38EA793DA7B3}"/>
              </a:ext>
            </a:extLst>
          </p:cNvPr>
          <p:cNvSpPr txBox="1"/>
          <p:nvPr/>
        </p:nvSpPr>
        <p:spPr>
          <a:xfrm>
            <a:off x="539552" y="548681"/>
            <a:ext cx="8142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корреляционной зависимости (r) функций головного мозга волонтеров (n=6)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галактическими протонными потоками до (I) и после (II) тестового 30-минутного сеанса в "Космобиотроне КБ-мТК" (Кочуров В.С. 2022)</a:t>
            </a:r>
          </a:p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6D324D-8C94-22AB-6614-F1106240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6" y="1600368"/>
            <a:ext cx="5814359" cy="3196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8519E1-3D72-4173-F72D-EE8FAA80A502}"/>
              </a:ext>
            </a:extLst>
          </p:cNvPr>
          <p:cNvSpPr txBox="1"/>
          <p:nvPr/>
        </p:nvSpPr>
        <p:spPr>
          <a:xfrm>
            <a:off x="900952" y="5030813"/>
            <a:ext cx="80648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Примечания: I - до КБ, II - после КБ, Ср. время реакций - среднее время реакции на движущийся объект. </a:t>
            </a:r>
          </a:p>
          <a:p>
            <a:r>
              <a:rPr lang="ru-RU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Энтропия - энтропия реакций, 100 мэВ - энергия протонных потоков по данным GOES, NASA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07890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2A504-1A5F-35DA-1F2B-D922488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3240A3-2B8A-12B0-9E72-4BC3CABD1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45" y="1988839"/>
            <a:ext cx="3558547" cy="267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C557BB-FC2D-1097-7539-63A17F42C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988840"/>
            <a:ext cx="3528391" cy="26707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6AD72-0646-04D4-2672-5AD9D6EB81BE}"/>
              </a:ext>
            </a:extLst>
          </p:cNvPr>
          <p:cNvSpPr txBox="1"/>
          <p:nvPr/>
        </p:nvSpPr>
        <p:spPr>
          <a:xfrm>
            <a:off x="398923" y="776246"/>
            <a:ext cx="8346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энергостаза в центрах («чакрах») (по данным ЛОТОС-ОНИКС) у волонтера К.  в ходе 1-го курса светоголографической энергоактивации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4F09F-FE56-95C1-70DA-FDBB47D7D8A2}"/>
              </a:ext>
            </a:extLst>
          </p:cNvPr>
          <p:cNvSpPr txBox="1"/>
          <p:nvPr/>
        </p:nvSpPr>
        <p:spPr>
          <a:xfrm>
            <a:off x="2163097" y="4842844"/>
            <a:ext cx="111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сеанса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1D26F-0977-03CF-6006-4B0455D9289A}"/>
              </a:ext>
            </a:extLst>
          </p:cNvPr>
          <p:cNvSpPr txBox="1"/>
          <p:nvPr/>
        </p:nvSpPr>
        <p:spPr>
          <a:xfrm>
            <a:off x="5305005" y="4806099"/>
            <a:ext cx="2496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сеанса в КБ-мТК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308503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2A504-1A5F-35DA-1F2B-D922488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74DA1-9B09-ECAB-93E1-3583CE22290D}"/>
              </a:ext>
            </a:extLst>
          </p:cNvPr>
          <p:cNvSpPr txBox="1"/>
          <p:nvPr/>
        </p:nvSpPr>
        <p:spPr>
          <a:xfrm>
            <a:off x="539552" y="554420"/>
            <a:ext cx="82809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корреляционной зависимости 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расчетного биологического возраста волонтеров (по данным ЛОТОС-ОНИКС) от солнечно-галактических протонных потоков в ходе физиологической апробации гелио-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геропротекторного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концентрата (Кочуров В.С., 2020).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FA9BD-1870-CC2D-F483-CACBE5D307C9}"/>
              </a:ext>
            </a:extLst>
          </p:cNvPr>
          <p:cNvSpPr txBox="1"/>
          <p:nvPr/>
        </p:nvSpPr>
        <p:spPr>
          <a:xfrm>
            <a:off x="1115616" y="5343491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Roboto" panose="02000000000000000000" pitchFamily="2" charset="0"/>
              </a:rPr>
              <a:t>Примечание: интенсивность протонных потоков 1- с энергией 10 мэВ, </a:t>
            </a:r>
          </a:p>
          <a:p>
            <a:r>
              <a:rPr lang="ru-RU" sz="1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Roboto" panose="02000000000000000000" pitchFamily="2" charset="0"/>
              </a:rPr>
              <a:t>                       2 – с энергией 30 мэВ, 3 – с энергией 100 мэВ</a:t>
            </a:r>
            <a:endParaRPr lang="ru-RU" sz="1100" dirty="0">
              <a:solidFill>
                <a:schemeClr val="bg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Roboto" panose="02000000000000000000" pitchFamily="2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88F649-4088-550A-980A-0674ADFCB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39471"/>
            <a:ext cx="6444212" cy="32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20931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2714E-DBCD-1F9E-7B1A-700B05DA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Замедление скорости старения организма человека :                             динамика накопления стабильных изотопов 13С в образцах тканей (волосы) 3-х волонтеров в ходе курса в «Космобиотроне КБ-мТК» (начало, середина, завершение)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9BB9B4-F91D-39D3-B638-102A0A1B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02218E-D222-8749-1774-AA59B381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31" y="2105050"/>
            <a:ext cx="759153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046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E5268C-3D6F-4E6C-8A92-849B02962694}" type="slidenum">
              <a:rPr lang="ru-RU" altLang="ru-RU"/>
              <a:pPr/>
              <a:t>14</a:t>
            </a:fld>
            <a:endParaRPr lang="ru-RU" alt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9B558-93F9-1855-66DD-1DEA1AFA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214084" cy="4176464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Спасибо за партнерское внимание!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9595731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erg1high">
            <a:extLst>
              <a:ext uri="{FF2B5EF4-FFF2-40B4-BE49-F238E27FC236}">
                <a16:creationId xmlns:a16="http://schemas.microsoft.com/office/drawing/2014/main" id="{62FF13CB-FB5D-4344-80DF-B5BCB85D2F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77"/>
            <a:ext cx="9467850" cy="7099300"/>
          </a:xfrm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id="{B3FE7198-B71E-4C7B-874D-F789C84D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3635" r="40823" b="899"/>
          <a:stretch>
            <a:fillRect/>
          </a:stretch>
        </p:blipFill>
        <p:spPr bwMode="auto">
          <a:xfrm>
            <a:off x="250825" y="2210065"/>
            <a:ext cx="2953023" cy="464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новый-2_2">
            <a:extLst>
              <a:ext uri="{FF2B5EF4-FFF2-40B4-BE49-F238E27FC236}">
                <a16:creationId xmlns:a16="http://schemas.microsoft.com/office/drawing/2014/main" id="{5E238BCB-5661-4C41-A6FB-69BDFCF6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6669088"/>
            <a:ext cx="1746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7">
            <a:extLst>
              <a:ext uri="{FF2B5EF4-FFF2-40B4-BE49-F238E27FC236}">
                <a16:creationId xmlns:a16="http://schemas.microsoft.com/office/drawing/2014/main" id="{0341FC05-324B-40F7-9201-A444037B7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092" y="22990"/>
            <a:ext cx="6472095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</a:rPr>
              <a:t>".</a:t>
            </a:r>
            <a:r>
              <a:rPr lang="ru-RU" altLang="ru-RU" sz="2000" dirty="0">
                <a:solidFill>
                  <a:schemeClr val="bg1"/>
                </a:solidFill>
              </a:rPr>
              <a:t>Для выживания человечества в эпоху космопланетарных  перемен особо важным является  раскрытие автотрофных резервов организма – регулируемого прямого усвоения солнечных энергий и развитие технологий геоэкологической рекреации человека…»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Академик В.П. Казначеев</a:t>
            </a:r>
          </a:p>
        </p:txBody>
      </p:sp>
      <p:pic>
        <p:nvPicPr>
          <p:cNvPr id="11270" name="Рисунок 5">
            <a:extLst>
              <a:ext uri="{FF2B5EF4-FFF2-40B4-BE49-F238E27FC236}">
                <a16:creationId xmlns:a16="http://schemas.microsoft.com/office/drawing/2014/main" id="{4DF0122E-34A4-4D99-A7BC-E5AE7923D0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6092825"/>
            <a:ext cx="20129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3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192FB7-7A04-7749-04C2-E526A587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DEB551-40C6-92ED-BCCA-0367A9BB4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720716" cy="3780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6721194-24F1-AF82-38DA-114D5B18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71420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ПРЕЗЕНТАЦИЯ КОЛЛЕКТИВНОЙ МОНОГРАФИИ «ПРОБЛЕМЫ ГЕОКОСМИЧЕСКОЙ РЕКРЕАЦИИ ЧЕЛОВЕКА»</a:t>
            </a:r>
          </a:p>
        </p:txBody>
      </p:sp>
    </p:spTree>
    <p:extLst>
      <p:ext uri="{BB962C8B-B14F-4D97-AF65-F5344CB8AC3E}">
        <p14:creationId xmlns:p14="http://schemas.microsoft.com/office/powerpoint/2010/main" val="7685529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915A63-0B9F-FF16-A512-493208C2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18589E-A4C0-DF30-331D-48ABBBF3A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8" y="333412"/>
            <a:ext cx="8860225" cy="61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0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EF74287F-95A1-7750-CEFF-F6BD1339F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47738"/>
            <a:ext cx="3384376" cy="493590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F32474-52CA-ACD7-07E8-A29F5471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8DEA09-50E9-78E8-CE81-8CF04E40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</a:rPr>
              <a:t>Мониторинг будущих событий в «Зеркалах МНИИКА» (г. Москва, Центр И-Сян)</a:t>
            </a:r>
          </a:p>
        </p:txBody>
      </p:sp>
    </p:spTree>
    <p:extLst>
      <p:ext uri="{BB962C8B-B14F-4D97-AF65-F5344CB8AC3E}">
        <p14:creationId xmlns:p14="http://schemas.microsoft.com/office/powerpoint/2010/main" val="20122271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F32474-52CA-ACD7-07E8-A29F5471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8DEA09-50E9-78E8-CE81-8CF04E40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</a:rPr>
              <a:t>Раскрытие космофильных резервов и гармонизация человека в Космобиотроне КБ-мТК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CFCB97-EBAE-16B9-6C89-8EDC78E26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50" y="1399442"/>
            <a:ext cx="2901117" cy="4726721"/>
          </a:xfrm>
        </p:spPr>
      </p:pic>
    </p:spTree>
    <p:extLst>
      <p:ext uri="{BB962C8B-B14F-4D97-AF65-F5344CB8AC3E}">
        <p14:creationId xmlns:p14="http://schemas.microsoft.com/office/powerpoint/2010/main" val="39771856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2A504-1A5F-35DA-1F2B-D922488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A9335A-06DD-2966-5B85-8E4B578C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15" y="1700808"/>
            <a:ext cx="6646875" cy="36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2B6AB8-097D-1860-54DB-F523E3F57468}"/>
              </a:ext>
            </a:extLst>
          </p:cNvPr>
          <p:cNvSpPr txBox="1"/>
          <p:nvPr/>
        </p:nvSpPr>
        <p:spPr>
          <a:xfrm>
            <a:off x="179583" y="620688"/>
            <a:ext cx="89485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Онлайн-стенд «Космическая погода» Центра Геоэкологической Рекреации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 в «Кремниевых Термах» (фото В.С. Кочурова, 2021)</a:t>
            </a:r>
            <a:endParaRPr lang="ru-R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17353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2A504-1A5F-35DA-1F2B-D922488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788AD3-DDB1-1CF2-0431-FA9AD2CAD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32" y="1772816"/>
            <a:ext cx="5430966" cy="36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737DB6-D560-BCE1-F7FB-9F81BBD49C6C}"/>
              </a:ext>
            </a:extLst>
          </p:cNvPr>
          <p:cNvSpPr txBox="1"/>
          <p:nvPr/>
        </p:nvSpPr>
        <p:spPr>
          <a:xfrm>
            <a:off x="611560" y="692696"/>
            <a:ext cx="8208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Спутниковая система мониторирования протонных потоков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Goes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NASA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США)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907364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2A504-1A5F-35DA-1F2B-D922488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DB4D07-EB20-C104-7D8C-895F8042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63" y="1844824"/>
            <a:ext cx="6714674" cy="396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5A75A1-B9BB-10AE-7EA9-CAB2B10DB5C7}"/>
              </a:ext>
            </a:extLst>
          </p:cNvPr>
          <p:cNvSpPr txBox="1"/>
          <p:nvPr/>
        </p:nvSpPr>
        <p:spPr>
          <a:xfrm>
            <a:off x="611560" y="692696"/>
            <a:ext cx="7766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Компьютерное заключение по программе «Гелиос» на стенде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павильоне Центра Геоэкологической Рекреации Человека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477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9633</TotalTime>
  <Words>429</Words>
  <Application>Microsoft Office PowerPoint</Application>
  <PresentationFormat>Экран (4:3)</PresentationFormat>
  <Paragraphs>41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</vt:lpstr>
      <vt:lpstr>Times New Roman</vt:lpstr>
      <vt:lpstr>Оформление по умолчанию</vt:lpstr>
      <vt:lpstr>Международный диалог-конференция «Медицина Будущего – медицина  для людей», г. Сочи Краснодарского края,25  октября 2023  ISRICA © 2023  www.isrica.ru, www.aurora-isrica.ru Novosibirsk, Russia</vt:lpstr>
      <vt:lpstr>Презентация PowerPoint</vt:lpstr>
      <vt:lpstr>ПРЕЗЕНТАЦИЯ КОЛЛЕКТИВНОЙ МОНОГРАФИИ «ПРОБЛЕМЫ ГЕОКОСМИЧЕСКОЙ РЕКРЕАЦИИ ЧЕЛОВЕКА»</vt:lpstr>
      <vt:lpstr>Презентация PowerPoint</vt:lpstr>
      <vt:lpstr>Мониторинг будущих событий в «Зеркалах МНИИКА» (г. Москва, Центр И-Сян)</vt:lpstr>
      <vt:lpstr>Раскрытие космофильных резервов и гармонизация человека в Космобиотроне КБ-мТК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Замедление скорости старения организма человека :                             динамика накопления стабильных изотопов 13С в образцах тканей (волосы) 3-х волонтеров в ходе курса в «Космобиотроне КБ-мТК» (начало, середина, завершение)</vt:lpstr>
      <vt:lpstr>Спасибо за партнерское внимание!                                                   </vt:lpstr>
    </vt:vector>
  </TitlesOfParts>
  <Company>ДДВ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Димитрий</dc:creator>
  <cp:lastModifiedBy>Alexander Trofimov</cp:lastModifiedBy>
  <cp:revision>760</cp:revision>
  <dcterms:created xsi:type="dcterms:W3CDTF">2005-06-26T13:06:52Z</dcterms:created>
  <dcterms:modified xsi:type="dcterms:W3CDTF">2023-10-25T10:38:13Z</dcterms:modified>
</cp:coreProperties>
</file>