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7" r:id="rId2"/>
    <p:sldId id="289" r:id="rId3"/>
    <p:sldId id="293" r:id="rId4"/>
    <p:sldId id="303" r:id="rId5"/>
    <p:sldId id="256" r:id="rId6"/>
    <p:sldId id="296" r:id="rId7"/>
    <p:sldId id="297" r:id="rId8"/>
    <p:sldId id="295" r:id="rId9"/>
    <p:sldId id="306" r:id="rId10"/>
    <p:sldId id="307" r:id="rId11"/>
    <p:sldId id="308" r:id="rId12"/>
    <p:sldId id="1528" r:id="rId13"/>
    <p:sldId id="1497" r:id="rId14"/>
    <p:sldId id="1462" r:id="rId15"/>
    <p:sldId id="1458" r:id="rId16"/>
    <p:sldId id="1459" r:id="rId17"/>
    <p:sldId id="1467" r:id="rId18"/>
    <p:sldId id="1531" r:id="rId19"/>
    <p:sldId id="1530" r:id="rId20"/>
    <p:sldId id="30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83;&#1072;&#1076;&#1080;&#1084;&#1080;&#1088;\Desktop\&#1055;&#1088;&#1086;&#1075;&#1085;&#1086;&#1079;&#1099;\&#1055;&#1088;&#1086;&#1075;&#1085;&#1086;&#1079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83;&#1072;&#1076;&#1080;&#1084;&#1080;&#1088;\Desktop\&#1055;&#1088;&#1086;&#1075;&#1085;&#1086;&#1079;&#1099;\&#1055;&#1088;&#1086;&#1075;&#1085;&#1086;&#1079;&#1099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2;&#1083;&#1072;&#1076;&#1080;&#1084;&#1080;&#1088;\Desktop\&#1055;&#1088;&#1086;&#1075;&#1085;&#1086;&#1079;&#1099;\&#1055;&#1088;&#1086;&#1075;&#1085;&#1086;&#1079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90455863234431"/>
          <c:y val="0.14050949178168196"/>
          <c:w val="0.87115847704117977"/>
          <c:h val="0.73908130938923289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'Осцилляция Табл'!$I$13</c:f>
              <c:strCache>
                <c:ptCount val="1"/>
                <c:pt idx="0">
                  <c:v>Mev5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'Осцилляция Табл'!$J$10:$Y$10</c:f>
              <c:numCache>
                <c:formatCode>General</c:formatCode>
                <c:ptCount val="16"/>
                <c:pt idx="0">
                  <c:v>0</c:v>
                </c:pt>
                <c:pt idx="4">
                  <c:v>3</c:v>
                </c:pt>
                <c:pt idx="8">
                  <c:v>12</c:v>
                </c:pt>
                <c:pt idx="12">
                  <c:v>24</c:v>
                </c:pt>
              </c:numCache>
            </c:numRef>
          </c:cat>
          <c:val>
            <c:numRef>
              <c:f>'Осцилляция Табл'!$J$13:$Y$13</c:f>
              <c:numCache>
                <c:formatCode>General</c:formatCode>
                <c:ptCount val="16"/>
                <c:pt idx="0">
                  <c:v>1.0000000000000004E-2</c:v>
                </c:pt>
                <c:pt idx="1">
                  <c:v>-0.22000000000000003</c:v>
                </c:pt>
                <c:pt idx="2">
                  <c:v>0.28000000000000008</c:v>
                </c:pt>
                <c:pt idx="3">
                  <c:v>7.0000000000000021E-2</c:v>
                </c:pt>
                <c:pt idx="4">
                  <c:v>-2.0000000000000007E-2</c:v>
                </c:pt>
                <c:pt idx="5">
                  <c:v>-0.21000000000000005</c:v>
                </c:pt>
                <c:pt idx="6">
                  <c:v>-9.0000000000000024E-2</c:v>
                </c:pt>
                <c:pt idx="7">
                  <c:v>-0.11000000000000001</c:v>
                </c:pt>
                <c:pt idx="8">
                  <c:v>0.11000000000000001</c:v>
                </c:pt>
                <c:pt idx="9">
                  <c:v>-0.3000000000000001</c:v>
                </c:pt>
                <c:pt idx="10">
                  <c:v>-0.62000000000000022</c:v>
                </c:pt>
                <c:pt idx="11">
                  <c:v>-0.11000000000000001</c:v>
                </c:pt>
                <c:pt idx="12">
                  <c:v>2.0000000000000007E-2</c:v>
                </c:pt>
                <c:pt idx="13">
                  <c:v>-0.13</c:v>
                </c:pt>
                <c:pt idx="14">
                  <c:v>-0.11000000000000001</c:v>
                </c:pt>
                <c:pt idx="15">
                  <c:v>-6.0000000000000019E-2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BA-487E-B879-55C0F6B2BD07}"/>
            </c:ext>
          </c:extLst>
        </c:ser>
        <c:ser>
          <c:idx val="3"/>
          <c:order val="2"/>
          <c:tx>
            <c:strRef>
              <c:f>'Осцилляция Табл'!$I$14</c:f>
              <c:strCache>
                <c:ptCount val="1"/>
                <c:pt idx="0">
                  <c:v>Mev30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'Осцилляция Табл'!$J$10:$Y$10</c:f>
              <c:numCache>
                <c:formatCode>General</c:formatCode>
                <c:ptCount val="16"/>
                <c:pt idx="0">
                  <c:v>0</c:v>
                </c:pt>
                <c:pt idx="4">
                  <c:v>3</c:v>
                </c:pt>
                <c:pt idx="8">
                  <c:v>12</c:v>
                </c:pt>
                <c:pt idx="12">
                  <c:v>24</c:v>
                </c:pt>
              </c:numCache>
            </c:numRef>
          </c:cat>
          <c:val>
            <c:numRef>
              <c:f>'Осцилляция Табл'!$J$14:$Y$14</c:f>
              <c:numCache>
                <c:formatCode>General</c:formatCode>
                <c:ptCount val="16"/>
                <c:pt idx="0">
                  <c:v>0.63000000000000023</c:v>
                </c:pt>
                <c:pt idx="1">
                  <c:v>7.0000000000000021E-2</c:v>
                </c:pt>
                <c:pt idx="2">
                  <c:v>3.0000000000000009E-2</c:v>
                </c:pt>
                <c:pt idx="3">
                  <c:v>-0.2</c:v>
                </c:pt>
                <c:pt idx="4">
                  <c:v>0.4300000000000001</c:v>
                </c:pt>
                <c:pt idx="5">
                  <c:v>-5.0000000000000018E-3</c:v>
                </c:pt>
                <c:pt idx="6">
                  <c:v>3.0000000000000009E-2</c:v>
                </c:pt>
                <c:pt idx="7">
                  <c:v>0.38000000000000012</c:v>
                </c:pt>
                <c:pt idx="8">
                  <c:v>4.0000000000000015E-2</c:v>
                </c:pt>
                <c:pt idx="9">
                  <c:v>-0.3000000000000001</c:v>
                </c:pt>
                <c:pt idx="10">
                  <c:v>-0.35000000000000009</c:v>
                </c:pt>
                <c:pt idx="11">
                  <c:v>-8.0000000000000029E-2</c:v>
                </c:pt>
                <c:pt idx="12">
                  <c:v>-7.0000000000000021E-2</c:v>
                </c:pt>
                <c:pt idx="13">
                  <c:v>-7.0000000000000021E-2</c:v>
                </c:pt>
                <c:pt idx="14">
                  <c:v>0.19000000000000003</c:v>
                </c:pt>
                <c:pt idx="15">
                  <c:v>-0.29000000000000009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BA-487E-B879-55C0F6B2BD07}"/>
            </c:ext>
          </c:extLst>
        </c:ser>
        <c:ser>
          <c:idx val="4"/>
          <c:order val="3"/>
          <c:tx>
            <c:strRef>
              <c:f>'Осцилляция Табл'!$I$15</c:f>
              <c:strCache>
                <c:ptCount val="1"/>
                <c:pt idx="0">
                  <c:v>Mev100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'Осцилляция Табл'!$J$10:$Y$10</c:f>
              <c:numCache>
                <c:formatCode>General</c:formatCode>
                <c:ptCount val="16"/>
                <c:pt idx="0">
                  <c:v>0</c:v>
                </c:pt>
                <c:pt idx="4">
                  <c:v>3</c:v>
                </c:pt>
                <c:pt idx="8">
                  <c:v>12</c:v>
                </c:pt>
                <c:pt idx="12">
                  <c:v>24</c:v>
                </c:pt>
              </c:numCache>
            </c:numRef>
          </c:cat>
          <c:val>
            <c:numRef>
              <c:f>'Осцилляция Табл'!$J$15:$Y$15</c:f>
              <c:numCache>
                <c:formatCode>General</c:formatCode>
                <c:ptCount val="16"/>
                <c:pt idx="0">
                  <c:v>-0.22000000000000003</c:v>
                </c:pt>
                <c:pt idx="1">
                  <c:v>4.0000000000000015E-2</c:v>
                </c:pt>
                <c:pt idx="2">
                  <c:v>-0.21000000000000005</c:v>
                </c:pt>
                <c:pt idx="3">
                  <c:v>-8.0000000000000029E-2</c:v>
                </c:pt>
                <c:pt idx="4">
                  <c:v>-8.0000000000000029E-2</c:v>
                </c:pt>
                <c:pt idx="5">
                  <c:v>-0.34000000000000008</c:v>
                </c:pt>
                <c:pt idx="6">
                  <c:v>-0.12000000000000002</c:v>
                </c:pt>
                <c:pt idx="7">
                  <c:v>-0.2</c:v>
                </c:pt>
                <c:pt idx="8">
                  <c:v>0.17</c:v>
                </c:pt>
                <c:pt idx="9">
                  <c:v>-0.31000000000000011</c:v>
                </c:pt>
                <c:pt idx="10">
                  <c:v>-0.32000000000000012</c:v>
                </c:pt>
                <c:pt idx="11">
                  <c:v>-9.0000000000000073E-4</c:v>
                </c:pt>
                <c:pt idx="12">
                  <c:v>-0.5</c:v>
                </c:pt>
                <c:pt idx="13">
                  <c:v>-0.5</c:v>
                </c:pt>
                <c:pt idx="14">
                  <c:v>-0.46</c:v>
                </c:pt>
                <c:pt idx="15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BA-487E-B879-55C0F6B2B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55633280"/>
        <c:axId val="255102976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'Осцилляция Табл'!$I$12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'Осцилляция Табл'!$J$10:$Y$10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0</c:v>
                      </c:pt>
                      <c:pt idx="4">
                        <c:v>3</c:v>
                      </c:pt>
                      <c:pt idx="8">
                        <c:v>12</c:v>
                      </c:pt>
                      <c:pt idx="12">
                        <c:v>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'Осцилляция Табл'!$J$12:$Y$12</c15:sqref>
                        </c15:formulaRef>
                      </c:ext>
                    </c:extLst>
                    <c:numCache>
                      <c:formatCode>General</c:formatCode>
                      <c:ptCount val="1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14BA-487E-B879-55C0F6B2BD07}"/>
                  </c:ext>
                </c:extLst>
              </c15:ser>
            </c15:filteredBarSeries>
          </c:ext>
        </c:extLst>
      </c:barChart>
      <c:catAx>
        <c:axId val="25563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rgbClr val="FF0000"/>
          </a:solidFill>
          <a:ln w="12700" cap="flat" cmpd="sng" algn="ctr">
            <a:solidFill>
              <a:schemeClr val="accent1">
                <a:alpha val="59000"/>
              </a:schemeClr>
            </a:solidFill>
            <a:round/>
          </a:ln>
          <a:effectLst/>
        </c:spPr>
        <c:txPr>
          <a:bodyPr rot="300000" spcFirstLastPara="1" vertOverflow="ellipsis" wrap="square" anchor="ctr" anchorCtr="0"/>
          <a:lstStyle/>
          <a:p>
            <a:pPr>
              <a:defRPr sz="16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5102976"/>
        <c:crosses val="autoZero"/>
        <c:auto val="0"/>
        <c:lblAlgn val="r"/>
        <c:lblOffset val="100"/>
        <c:noMultiLvlLbl val="0"/>
      </c:catAx>
      <c:valAx>
        <c:axId val="25510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</a:t>
                </a:r>
              </a:p>
            </c:rich>
          </c:tx>
          <c:layout>
            <c:manualLayout>
              <c:xMode val="edge"/>
              <c:yMode val="edge"/>
              <c:x val="2.7936964326476355E-2"/>
              <c:y val="0.4903847903109295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563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'Корреляция Спеклоскоп'!$AG$26</c:f>
              <c:strCache>
                <c:ptCount val="1"/>
                <c:pt idx="0">
                  <c:v>Mev5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'Корреляция Спеклоскоп'!$AK$25:$AN$25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12</c:v>
                </c:pt>
                <c:pt idx="3">
                  <c:v>24</c:v>
                </c:pt>
              </c:numCache>
            </c:numRef>
          </c:cat>
          <c:val>
            <c:numRef>
              <c:f>'Корреляция Спеклоскоп'!$AK$26:$AN$26</c:f>
              <c:numCache>
                <c:formatCode>General</c:formatCode>
                <c:ptCount val="4"/>
                <c:pt idx="0">
                  <c:v>4.6646323085597546E-2</c:v>
                </c:pt>
                <c:pt idx="1">
                  <c:v>0.26210960098347508</c:v>
                </c:pt>
                <c:pt idx="2">
                  <c:v>4.2243769390343862E-2</c:v>
                </c:pt>
                <c:pt idx="3">
                  <c:v>0.41258965142038506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35-47C4-A85C-282DDC42458F}"/>
            </c:ext>
          </c:extLst>
        </c:ser>
        <c:ser>
          <c:idx val="1"/>
          <c:order val="1"/>
          <c:tx>
            <c:strRef>
              <c:f>'Корреляция Спеклоскоп'!$AG$27</c:f>
              <c:strCache>
                <c:ptCount val="1"/>
                <c:pt idx="0">
                  <c:v>Mev30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'Корреляция Спеклоскоп'!$AK$25:$AN$25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12</c:v>
                </c:pt>
                <c:pt idx="3">
                  <c:v>24</c:v>
                </c:pt>
              </c:numCache>
            </c:numRef>
          </c:cat>
          <c:val>
            <c:numRef>
              <c:f>'Корреляция Спеклоскоп'!$AK$27:$AN$27</c:f>
              <c:numCache>
                <c:formatCode>General</c:formatCode>
                <c:ptCount val="4"/>
                <c:pt idx="0">
                  <c:v>-0.16697724350173246</c:v>
                </c:pt>
                <c:pt idx="1">
                  <c:v>9.4619425613713934E-2</c:v>
                </c:pt>
                <c:pt idx="2">
                  <c:v>0.34645820390363707</c:v>
                </c:pt>
                <c:pt idx="3">
                  <c:v>-1.3821216315127462E-3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35-47C4-A85C-282DDC42458F}"/>
            </c:ext>
          </c:extLst>
        </c:ser>
        <c:ser>
          <c:idx val="2"/>
          <c:order val="2"/>
          <c:tx>
            <c:strRef>
              <c:f>'Корреляция Спеклоскоп'!$AG$28</c:f>
              <c:strCache>
                <c:ptCount val="1"/>
                <c:pt idx="0">
                  <c:v>Mev100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'Корреляция Спеклоскоп'!$AK$25:$AN$25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12</c:v>
                </c:pt>
                <c:pt idx="3">
                  <c:v>24</c:v>
                </c:pt>
              </c:numCache>
            </c:numRef>
          </c:cat>
          <c:val>
            <c:numRef>
              <c:f>'Корреляция Спеклоскоп'!$AK$28:$AN$28</c:f>
              <c:numCache>
                <c:formatCode>General</c:formatCode>
                <c:ptCount val="4"/>
                <c:pt idx="0">
                  <c:v>8.9698049311051922E-2</c:v>
                </c:pt>
                <c:pt idx="1">
                  <c:v>0.23653960324945497</c:v>
                </c:pt>
                <c:pt idx="2">
                  <c:v>0.43230467107130194</c:v>
                </c:pt>
                <c:pt idx="3">
                  <c:v>-3.3478106764834814E-2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35-47C4-A85C-282DDC424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5196544"/>
        <c:axId val="255616128"/>
      </c:barChart>
      <c:catAx>
        <c:axId val="25519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5616128"/>
        <c:crosses val="autoZero"/>
        <c:auto val="1"/>
        <c:lblAlgn val="ctr"/>
        <c:lblOffset val="100"/>
        <c:noMultiLvlLbl val="0"/>
      </c:catAx>
      <c:valAx>
        <c:axId val="25561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5196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Gamma</a:t>
            </a:r>
            <a:endParaRPr lang="ru-RU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'Табл Частоты'!$Z$7</c:f>
              <c:strCache>
                <c:ptCount val="1"/>
                <c:pt idx="0">
                  <c:v>Mev5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'Табл Частоты'!$AA$5:$AH$6</c:f>
              <c:multiLvlStrCache>
                <c:ptCount val="8"/>
                <c:lvl>
                  <c:pt idx="0">
                    <c:v>0</c:v>
                  </c:pt>
                  <c:pt idx="1">
                    <c:v>3</c:v>
                  </c:pt>
                  <c:pt idx="2">
                    <c:v>12</c:v>
                  </c:pt>
                  <c:pt idx="3">
                    <c:v>24</c:v>
                  </c:pt>
                  <c:pt idx="4">
                    <c:v>0</c:v>
                  </c:pt>
                  <c:pt idx="5">
                    <c:v>3</c:v>
                  </c:pt>
                  <c:pt idx="6">
                    <c:v>12</c:v>
                  </c:pt>
                  <c:pt idx="7">
                    <c:v>24</c:v>
                  </c:pt>
                </c:lvl>
                <c:lvl>
                  <c:pt idx="0">
                    <c:v>до</c:v>
                  </c:pt>
                  <c:pt idx="4">
                    <c:v>после</c:v>
                  </c:pt>
                </c:lvl>
              </c:multiLvlStrCache>
            </c:multiLvlStrRef>
          </c:cat>
          <c:val>
            <c:numRef>
              <c:f>'Табл Частоты'!$AA$7:$AH$7</c:f>
              <c:numCache>
                <c:formatCode>General</c:formatCode>
                <c:ptCount val="8"/>
                <c:pt idx="0">
                  <c:v>0.12</c:v>
                </c:pt>
                <c:pt idx="1">
                  <c:v>-0.16</c:v>
                </c:pt>
                <c:pt idx="2">
                  <c:v>0.41</c:v>
                </c:pt>
                <c:pt idx="3">
                  <c:v>-0.04</c:v>
                </c:pt>
                <c:pt idx="4">
                  <c:v>-0.54</c:v>
                </c:pt>
                <c:pt idx="5">
                  <c:v>0.66</c:v>
                </c:pt>
                <c:pt idx="6">
                  <c:v>-0.22</c:v>
                </c:pt>
                <c:pt idx="7">
                  <c:v>-0.18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38-4C7A-89A9-AFE9A96A45A1}"/>
            </c:ext>
          </c:extLst>
        </c:ser>
        <c:ser>
          <c:idx val="1"/>
          <c:order val="1"/>
          <c:tx>
            <c:strRef>
              <c:f>'Табл Частоты'!$Z$8</c:f>
              <c:strCache>
                <c:ptCount val="1"/>
                <c:pt idx="0">
                  <c:v>Mev30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'Табл Частоты'!$AA$5:$AH$6</c:f>
              <c:multiLvlStrCache>
                <c:ptCount val="8"/>
                <c:lvl>
                  <c:pt idx="0">
                    <c:v>0</c:v>
                  </c:pt>
                  <c:pt idx="1">
                    <c:v>3</c:v>
                  </c:pt>
                  <c:pt idx="2">
                    <c:v>12</c:v>
                  </c:pt>
                  <c:pt idx="3">
                    <c:v>24</c:v>
                  </c:pt>
                  <c:pt idx="4">
                    <c:v>0</c:v>
                  </c:pt>
                  <c:pt idx="5">
                    <c:v>3</c:v>
                  </c:pt>
                  <c:pt idx="6">
                    <c:v>12</c:v>
                  </c:pt>
                  <c:pt idx="7">
                    <c:v>24</c:v>
                  </c:pt>
                </c:lvl>
                <c:lvl>
                  <c:pt idx="0">
                    <c:v>до</c:v>
                  </c:pt>
                  <c:pt idx="4">
                    <c:v>после</c:v>
                  </c:pt>
                </c:lvl>
              </c:multiLvlStrCache>
            </c:multiLvlStrRef>
          </c:cat>
          <c:val>
            <c:numRef>
              <c:f>'Табл Частоты'!$AA$8:$AH$8</c:f>
              <c:numCache>
                <c:formatCode>General</c:formatCode>
                <c:ptCount val="8"/>
                <c:pt idx="0">
                  <c:v>-5.5999999999999999E-3</c:v>
                </c:pt>
                <c:pt idx="1">
                  <c:v>0.16</c:v>
                </c:pt>
                <c:pt idx="2">
                  <c:v>-0.33</c:v>
                </c:pt>
                <c:pt idx="3">
                  <c:v>0.34</c:v>
                </c:pt>
                <c:pt idx="4">
                  <c:v>0.39</c:v>
                </c:pt>
                <c:pt idx="5">
                  <c:v>0.11</c:v>
                </c:pt>
                <c:pt idx="6">
                  <c:v>0.61</c:v>
                </c:pt>
                <c:pt idx="7">
                  <c:v>-0.1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38-4C7A-89A9-AFE9A96A45A1}"/>
            </c:ext>
          </c:extLst>
        </c:ser>
        <c:ser>
          <c:idx val="2"/>
          <c:order val="2"/>
          <c:tx>
            <c:strRef>
              <c:f>'Табл Частоты'!$Z$9</c:f>
              <c:strCache>
                <c:ptCount val="1"/>
                <c:pt idx="0">
                  <c:v>Mev100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'Табл Частоты'!$AA$5:$AH$6</c:f>
              <c:multiLvlStrCache>
                <c:ptCount val="8"/>
                <c:lvl>
                  <c:pt idx="0">
                    <c:v>0</c:v>
                  </c:pt>
                  <c:pt idx="1">
                    <c:v>3</c:v>
                  </c:pt>
                  <c:pt idx="2">
                    <c:v>12</c:v>
                  </c:pt>
                  <c:pt idx="3">
                    <c:v>24</c:v>
                  </c:pt>
                  <c:pt idx="4">
                    <c:v>0</c:v>
                  </c:pt>
                  <c:pt idx="5">
                    <c:v>3</c:v>
                  </c:pt>
                  <c:pt idx="6">
                    <c:v>12</c:v>
                  </c:pt>
                  <c:pt idx="7">
                    <c:v>24</c:v>
                  </c:pt>
                </c:lvl>
                <c:lvl>
                  <c:pt idx="0">
                    <c:v>до</c:v>
                  </c:pt>
                  <c:pt idx="4">
                    <c:v>после</c:v>
                  </c:pt>
                </c:lvl>
              </c:multiLvlStrCache>
            </c:multiLvlStrRef>
          </c:cat>
          <c:val>
            <c:numRef>
              <c:f>'Табл Частоты'!$AA$9:$AH$9</c:f>
              <c:numCache>
                <c:formatCode>General</c:formatCode>
                <c:ptCount val="8"/>
                <c:pt idx="0">
                  <c:v>-0.61</c:v>
                </c:pt>
                <c:pt idx="1">
                  <c:v>-0.71</c:v>
                </c:pt>
                <c:pt idx="2">
                  <c:v>0.21</c:v>
                </c:pt>
                <c:pt idx="3">
                  <c:v>-0.35</c:v>
                </c:pt>
                <c:pt idx="4">
                  <c:v>0.68</c:v>
                </c:pt>
                <c:pt idx="5">
                  <c:v>-0.22</c:v>
                </c:pt>
                <c:pt idx="6">
                  <c:v>0.84</c:v>
                </c:pt>
                <c:pt idx="7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38-4C7A-89A9-AFE9A96A4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5278776"/>
        <c:axId val="485279104"/>
      </c:barChart>
      <c:catAx>
        <c:axId val="485278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5279104"/>
        <c:crosses val="autoZero"/>
        <c:auto val="1"/>
        <c:lblAlgn val="ctr"/>
        <c:lblOffset val="100"/>
        <c:noMultiLvlLbl val="0"/>
      </c:catAx>
      <c:valAx>
        <c:axId val="48527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5278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A8650-8B76-4CF2-B213-A205B3F2C8D8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E67E6-FA7B-4A52-AB18-B34E17EB1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6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2F52-F72F-4863-A748-6D08BB205C9E}" type="datetime1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DCCB-FA41-42B8-B8C5-C8464800B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42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E76C-0376-459B-ACEF-0AADBFEC30FA}" type="datetime1">
              <a:rPr lang="ru-RU" smtClean="0"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DCCB-FA41-42B8-B8C5-C8464800B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43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8964-A588-4010-A66E-B58A5D61D684}" type="datetime1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DCCB-FA41-42B8-B8C5-C8464800B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67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1C88-B267-43A9-BE23-9D60903F4FDD}" type="datetime1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DCCB-FA41-42B8-B8C5-C8464800B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667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6F25-B16E-402A-9945-728D2E914647}" type="datetime1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DCCB-FA41-42B8-B8C5-C8464800B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12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305A-503E-4F32-B2FA-2DB2A09306B1}" type="datetime1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DCCB-FA41-42B8-B8C5-C8464800B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28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6F94-3B02-44AC-A472-A6E5566E7E60}" type="datetime1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DCCB-FA41-42B8-B8C5-C8464800B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471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703C-D44C-4CF7-8F5F-B2C88DBB011E}" type="datetime1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DCCB-FA41-42B8-B8C5-C8464800B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190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7309-C9E4-48B8-8DEF-F627D1DE844D}" type="datetime1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DCCB-FA41-42B8-B8C5-C8464800B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17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C6AE-C40D-4674-9316-25891CBC3773}" type="datetime1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DCCB-FA41-42B8-B8C5-C8464800B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29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7FAB-60AA-46EF-8C08-2E6BFEAD7D0D}" type="datetime1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DCCB-FA41-42B8-B8C5-C8464800B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69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B25D-7025-4FA7-B6E8-765BF6F78440}" type="datetime1">
              <a:rPr lang="ru-RU" smtClean="0"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DCCB-FA41-42B8-B8C5-C8464800B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61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68E2-E209-4477-860E-ACEB5108A04E}" type="datetime1">
              <a:rPr lang="ru-RU" smtClean="0"/>
              <a:t>23.05.2022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DCCB-FA41-42B8-B8C5-C8464800B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75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B288-B7F3-411F-8440-9EE6864475B8}" type="datetime1">
              <a:rPr lang="ru-RU" smtClean="0"/>
              <a:t>23.05.2022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DCCB-FA41-42B8-B8C5-C8464800B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76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C418-B615-45A8-A5C1-13CF84E34F4A}" type="datetime1">
              <a:rPr lang="ru-RU" smtClean="0"/>
              <a:t>23.05.2022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DCCB-FA41-42B8-B8C5-C8464800B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54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0839-6740-462E-B47B-0CE70277FC34}" type="datetime1">
              <a:rPr lang="ru-RU" smtClean="0"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DCCB-FA41-42B8-B8C5-C8464800B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95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AA920142-49AF-4167-9958-16AE26D441F0}" type="datetime1">
              <a:rPr lang="ru-RU" smtClean="0"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42F5DCCB-FA41-42B8-B8C5-C8464800B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08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8531745-63CA-4BB3-988B-D0FD8DD566C2}" type="datetime1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2F5DCCB-FA41-42B8-B8C5-C8464800B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364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8219" y="2024482"/>
            <a:ext cx="10492508" cy="2639882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31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ПУТИ К НЕОНООСФЕРЕ: НЕГЭНТРОПИЯ в «ПРОСТРАНТСТВЕ КОЗЫРЕВА», горизонты будущего, формула академика </a:t>
            </a:r>
            <a:r>
              <a:rPr lang="ru-RU" sz="31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в.п</a:t>
            </a:r>
            <a:r>
              <a:rPr lang="ru-RU" sz="31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Казначеева</a:t>
            </a:r>
            <a:br>
              <a:rPr lang="ru-RU" sz="31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31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д.м.н. </a:t>
            </a:r>
            <a:r>
              <a:rPr lang="ru-RU" sz="31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а.в. Трофимов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9528" y="5680364"/>
            <a:ext cx="11139054" cy="872574"/>
          </a:xfrm>
        </p:spPr>
        <p:txBody>
          <a:bodyPr>
            <a:normAutofit/>
          </a:bodyPr>
          <a:lstStyle/>
          <a:p>
            <a:r>
              <a:rPr lang="ru-RU" sz="1600" dirty="0"/>
              <a:t>Вторая  Международная научная конференция «Ноосферизм – новый путь развития»</a:t>
            </a:r>
            <a:endParaRPr lang="en-US" sz="1600" dirty="0">
              <a:solidFill>
                <a:srgbClr val="0070C0"/>
              </a:solidFill>
            </a:endParaRPr>
          </a:p>
          <a:p>
            <a:r>
              <a:rPr lang="ru-RU" sz="1600" dirty="0"/>
              <a:t>г. Санкт-Петербург, 27 мая 2022 г.</a:t>
            </a:r>
            <a:endParaRPr lang="en-US" sz="1600" dirty="0"/>
          </a:p>
          <a:p>
            <a:endParaRPr lang="en-US" sz="1800" dirty="0"/>
          </a:p>
          <a:p>
            <a:pPr algn="l"/>
            <a:endParaRPr lang="en-US" sz="2400" dirty="0"/>
          </a:p>
          <a:p>
            <a:pPr algn="l"/>
            <a:endParaRPr lang="ru-RU" sz="24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F84B721-D0E9-44C8-BC37-AF1072E8BED2}"/>
              </a:ext>
            </a:extLst>
          </p:cNvPr>
          <p:cNvSpPr txBox="1">
            <a:spLocks/>
          </p:cNvSpPr>
          <p:nvPr/>
        </p:nvSpPr>
        <p:spPr>
          <a:xfrm>
            <a:off x="508000" y="1168923"/>
            <a:ext cx="11212945" cy="872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/>
              <a:t>Международный научно-исследовательский институт космопланетарной антропоэкологии им. Академика В.П. Казначеева</a:t>
            </a:r>
            <a:endParaRPr lang="en-US" sz="20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CA68FD7-EA45-444D-9DFA-A495B5C9BB3B}"/>
              </a:ext>
            </a:extLst>
          </p:cNvPr>
          <p:cNvSpPr txBox="1">
            <a:spLocks/>
          </p:cNvSpPr>
          <p:nvPr/>
        </p:nvSpPr>
        <p:spPr>
          <a:xfrm>
            <a:off x="4045526" y="3109192"/>
            <a:ext cx="8455891" cy="1651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i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BF0828-4A4A-4A15-A063-EF32F56A3DC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255" y="336498"/>
            <a:ext cx="609600" cy="87257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C3CFB-6CD5-4A2C-AFB1-8429982B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286" y="406401"/>
            <a:ext cx="9905998" cy="1034472"/>
          </a:xfrm>
        </p:spPr>
        <p:txBody>
          <a:bodyPr>
            <a:normAutofit/>
          </a:bodyPr>
          <a:lstStyle/>
          <a:p>
            <a:pPr algn="ctr"/>
            <a:r>
              <a:rPr lang="ru-RU" sz="1300" b="1" dirty="0">
                <a:effectLst/>
              </a:rPr>
              <a:t>Динамика корреляционной зависимости (</a:t>
            </a:r>
            <a:r>
              <a:rPr lang="en-US" sz="1300" b="1" dirty="0">
                <a:effectLst/>
              </a:rPr>
              <a:t>r</a:t>
            </a:r>
            <a:r>
              <a:rPr lang="ru-RU" sz="1300" b="1" dirty="0">
                <a:effectLst/>
              </a:rPr>
              <a:t>) индекса точности прогноза (ИТП) от интенсивности потока протонов различных энергий на момент составления прогноза (0) и на период прогнозирования – </a:t>
            </a:r>
            <a:br>
              <a:rPr lang="ru-RU" sz="1300" b="1" dirty="0">
                <a:effectLst/>
              </a:rPr>
            </a:br>
            <a:r>
              <a:rPr lang="ru-RU" sz="1300" b="1" dirty="0">
                <a:effectLst/>
              </a:rPr>
              <a:t>через 3, 12 и 24 ч. (Трофимов, Кочуров, 2019)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A938218-BB24-42F7-9656-874D71965E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203523"/>
              </p:ext>
            </p:extLst>
          </p:nvPr>
        </p:nvGraphicFramePr>
        <p:xfrm>
          <a:off x="2369848" y="1542473"/>
          <a:ext cx="7189788" cy="364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FD9D86-FEBD-C6C6-94C1-120EFBB4FA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90" y="5328558"/>
            <a:ext cx="737273" cy="916667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D2A02F3-3F4B-A518-8B69-593C15B3D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3696" y="6245225"/>
            <a:ext cx="551167" cy="365125"/>
          </a:xfrm>
        </p:spPr>
        <p:txBody>
          <a:bodyPr/>
          <a:lstStyle/>
          <a:p>
            <a:fld id="{42F5DCCB-FA41-42B8-B8C5-C8464800B1BF}" type="slidenum">
              <a:rPr lang="ru-RU" sz="1100" smtClean="0"/>
              <a:t>10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61988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73CED-6F4B-4161-80BA-900919083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89527"/>
            <a:ext cx="9905998" cy="1182255"/>
          </a:xfrm>
        </p:spPr>
        <p:txBody>
          <a:bodyPr>
            <a:normAutofit/>
          </a:bodyPr>
          <a:lstStyle/>
          <a:p>
            <a:pPr algn="ctr"/>
            <a:r>
              <a:rPr lang="ru-RU" sz="1300" b="1" dirty="0">
                <a:effectLst/>
              </a:rPr>
              <a:t>Динамика корреляционной зависимости (r) гамма-ритма головного мозга исследователя К., выполняющего прогностические задачи в зоне  негэнтропии "Зеркал Козырева", от потоков  солнечно-галактических протонов на различных этапах их приближения к спутникам "Goes" (0-в момент регистрации частотных параметров человека,, далее- через 3, 12 и 24 ч после окончания регистрации) (Трофимов, Кочуров, 2019)   </a:t>
            </a:r>
            <a:endParaRPr lang="ru-RU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3E82EAF1-AE0D-4491-8A5D-BE297EC2E5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524520"/>
              </p:ext>
            </p:extLst>
          </p:nvPr>
        </p:nvGraphicFramePr>
        <p:xfrm>
          <a:off x="3500582" y="1958110"/>
          <a:ext cx="5144653" cy="3900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35398B-09CF-BF3A-68CE-B855325249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90" y="5328558"/>
            <a:ext cx="737273" cy="916667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BFE998F-7D61-072A-7342-C5ABC5ED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3696" y="6245225"/>
            <a:ext cx="551167" cy="365125"/>
          </a:xfrm>
        </p:spPr>
        <p:txBody>
          <a:bodyPr/>
          <a:lstStyle/>
          <a:p>
            <a:fld id="{42F5DCCB-FA41-42B8-B8C5-C8464800B1BF}" type="slidenum">
              <a:rPr lang="ru-RU" sz="1100" smtClean="0"/>
              <a:t>11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77595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C2B693-B33D-4024-A8F3-B7D6B75B8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3696" y="6257017"/>
            <a:ext cx="551167" cy="365125"/>
          </a:xfrm>
        </p:spPr>
        <p:txBody>
          <a:bodyPr/>
          <a:lstStyle/>
          <a:p>
            <a:pPr>
              <a:defRPr/>
            </a:pPr>
            <a:fld id="{A88DA9EA-12B9-4049-B257-67B9CC799062}" type="slidenum">
              <a:rPr lang="ru-RU" sz="1100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ru-RU" sz="1100" dirty="0">
              <a:solidFill>
                <a:srgbClr val="FFFFFF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A0D036-C96E-40F6-8CD4-2278DBC4EEE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2773" y="394855"/>
            <a:ext cx="9102436" cy="58503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49B511-5702-4A69-8FA1-1F1071DB85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90" y="5328558"/>
            <a:ext cx="737273" cy="91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2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B1BA7-F493-4741-A6D7-266CF72AB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53" y="261916"/>
            <a:ext cx="10972800" cy="970993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«Зеркала Козырева» в Горном Алтае, 2021 г.</a:t>
            </a:r>
            <a:endParaRPr lang="ru-RU" sz="16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29CD0B-625C-4B70-9ADA-E7A817E81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069" y="6245225"/>
            <a:ext cx="551167" cy="365125"/>
          </a:xfrm>
        </p:spPr>
        <p:txBody>
          <a:bodyPr/>
          <a:lstStyle/>
          <a:p>
            <a:pPr>
              <a:defRPr/>
            </a:pPr>
            <a:fld id="{A88DA9EA-12B9-4049-B257-67B9CC799062}" type="slidenum">
              <a:rPr lang="ru-RU" sz="1100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ru-RU" sz="1100" dirty="0">
              <a:solidFill>
                <a:srgbClr val="FFFFFF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49667-5FD9-4A39-A848-97E43572927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87" y="1111828"/>
            <a:ext cx="6852226" cy="5043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4C05CD-42E4-4312-BAC7-50108BE16E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90" y="5328558"/>
            <a:ext cx="737273" cy="91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3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B1BA7-F493-4741-A6D7-266CF72AB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181" y="322140"/>
            <a:ext cx="9905998" cy="1119909"/>
          </a:xfrm>
        </p:spPr>
        <p:txBody>
          <a:bodyPr/>
          <a:lstStyle/>
          <a:p>
            <a:pPr algn="ctr"/>
            <a:r>
              <a:rPr lang="ru-RU" sz="1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24 июля 2021 г. Кара-</a:t>
            </a:r>
            <a:r>
              <a:rPr lang="ru-RU" sz="1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Коол</a:t>
            </a:r>
            <a:r>
              <a:rPr lang="ru-RU" sz="1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обряд на тагыле – основная синхронизирующая точка проекта- модель коллективного </a:t>
            </a:r>
            <a:r>
              <a:rPr lang="ru-RU" sz="1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космопланетарного</a:t>
            </a:r>
            <a:r>
              <a:rPr lang="ru-RU" sz="1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сознания людей в </a:t>
            </a:r>
            <a:r>
              <a:rPr lang="ru-RU" sz="1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ноосферном</a:t>
            </a:r>
            <a:r>
              <a:rPr lang="ru-RU" sz="1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«пространстве Козырева»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29CD0B-625C-4B70-9ADA-E7A817E81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3696" y="6245225"/>
            <a:ext cx="551167" cy="365125"/>
          </a:xfrm>
        </p:spPr>
        <p:txBody>
          <a:bodyPr/>
          <a:lstStyle/>
          <a:p>
            <a:pPr>
              <a:defRPr/>
            </a:pPr>
            <a:fld id="{A88DA9EA-12B9-4049-B257-67B9CC799062}" type="slidenum">
              <a:rPr lang="ru-RU" sz="1100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ru-RU" sz="1100" dirty="0">
              <a:solidFill>
                <a:srgbClr val="FFFFFF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3C0B0E-BC60-4261-84CB-AF1E0C48512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36" y="1442050"/>
            <a:ext cx="7019637" cy="480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591235-4270-4260-BF63-239A46E405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90" y="5328558"/>
            <a:ext cx="737273" cy="91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6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B1BA7-F493-4741-A6D7-266CF72AB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761" y="230909"/>
            <a:ext cx="9905998" cy="1203036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Выраженность корреляционной зависимости (</a:t>
            </a:r>
            <a:r>
              <a:rPr lang="en-US" sz="12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12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функциональных показателей исследователей на северо-американском континенте и величины энтропии физиологических параметров  головного мозга испытателя в «Зеркалах Козырева» в Новосибирске во время обряда на Каракольском тагыле в Горном Алтае 19 мая 2021 года (А.Трофимов, В. Кочуров,, 2021)</a:t>
            </a:r>
            <a:endParaRPr lang="ru-RU" sz="12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29CD0B-625C-4B70-9ADA-E7A817E81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3696" y="6300787"/>
            <a:ext cx="551167" cy="365125"/>
          </a:xfrm>
        </p:spPr>
        <p:txBody>
          <a:bodyPr/>
          <a:lstStyle/>
          <a:p>
            <a:pPr>
              <a:defRPr/>
            </a:pPr>
            <a:fld id="{A88DA9EA-12B9-4049-B257-67B9CC799062}" type="slidenum">
              <a:rPr lang="ru-RU" sz="1100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ru-RU" sz="1100" dirty="0">
              <a:solidFill>
                <a:srgbClr val="FFFFFF"/>
              </a:solidFill>
            </a:endParaRPr>
          </a:p>
        </p:txBody>
      </p:sp>
      <p:pic>
        <p:nvPicPr>
          <p:cNvPr id="5" name="Объект 5">
            <a:extLst>
              <a:ext uri="{FF2B5EF4-FFF2-40B4-BE49-F238E27FC236}">
                <a16:creationId xmlns:a16="http://schemas.microsoft.com/office/drawing/2014/main" id="{14EACF59-5E06-438B-AAFF-6057039C102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797" y="1544002"/>
            <a:ext cx="5217449" cy="493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8A7075-196A-4D26-A637-99DE0DA69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90" y="5328558"/>
            <a:ext cx="737273" cy="91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9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B1BA7-F493-4741-A6D7-266CF72AB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181" y="163497"/>
            <a:ext cx="9905998" cy="1288921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Выраженность корреляционной зависимости  (</a:t>
            </a:r>
            <a:r>
              <a:rPr lang="en-US" sz="1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1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хронотропных параметров (ЧСС, субъективная оценка времени) исследователей на Алтае (</a:t>
            </a:r>
            <a:r>
              <a:rPr lang="en-US" sz="1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1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=3) и североамериканском континенте (</a:t>
            </a:r>
            <a:r>
              <a:rPr lang="en-US" sz="1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1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=7) синхронно зарегистрированных при проведении обряда на Каракольском Тагыле в Горном Алтае 19 мая 2021 года (А.Трофимов, В. Кочуров, О. Шевченко, и др. 2021)</a:t>
            </a:r>
            <a:endParaRPr lang="ru-RU" sz="1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29CD0B-625C-4B70-9ADA-E7A817E81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3696" y="6245225"/>
            <a:ext cx="551167" cy="365125"/>
          </a:xfrm>
        </p:spPr>
        <p:txBody>
          <a:bodyPr/>
          <a:lstStyle/>
          <a:p>
            <a:pPr>
              <a:defRPr/>
            </a:pPr>
            <a:fld id="{A88DA9EA-12B9-4049-B257-67B9CC799062}" type="slidenum">
              <a:rPr lang="ru-RU" sz="1100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ru-RU" sz="1100" dirty="0">
              <a:solidFill>
                <a:srgbClr val="FFFFFF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F0E603F-77A5-45ED-A9AC-D8C15FDDDD0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583" y="1531779"/>
            <a:ext cx="3362642" cy="4599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4FC756-5065-4532-AC94-B4DD328739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90" y="5328558"/>
            <a:ext cx="737273" cy="91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B1BA7-F493-4741-A6D7-266CF72AB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6950"/>
            <a:ext cx="109728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067300" algn="l"/>
              </a:tabLst>
            </a:pPr>
            <a:r>
              <a:rPr lang="ru-RU" sz="1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Выраженность трансконтинентальных </a:t>
            </a:r>
            <a:r>
              <a:rPr lang="ru-RU" sz="1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ноосферных</a:t>
            </a:r>
            <a:r>
              <a:rPr lang="ru-RU" sz="1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связей- на примере корреляционных зависимостей (</a:t>
            </a:r>
            <a:r>
              <a:rPr lang="en-US" sz="1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1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нейрофизиологических  и других параметров волонтеров, зафиксированных в северной  Америке и  в моделированном зеркальном пространстве В горном Алтае  и Новосибирске                        (В. Кочуров, О.Шевченко, Н. Завалищева и др., 2021)</a:t>
            </a:r>
            <a:endParaRPr lang="ru-RU" sz="16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29CD0B-625C-4B70-9ADA-E7A817E81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3696" y="6235925"/>
            <a:ext cx="551167" cy="365125"/>
          </a:xfrm>
        </p:spPr>
        <p:txBody>
          <a:bodyPr/>
          <a:lstStyle/>
          <a:p>
            <a:pPr>
              <a:defRPr/>
            </a:pPr>
            <a:fld id="{A88DA9EA-12B9-4049-B257-67B9CC799062}" type="slidenum">
              <a:rPr lang="ru-RU" sz="1100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ru-RU" sz="1100" dirty="0">
              <a:solidFill>
                <a:srgbClr val="FFFFFF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640A76-F4C1-4EF5-8C2C-7C6971DC5E5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26" y="1365660"/>
            <a:ext cx="3878581" cy="39719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2721F7-38A8-42DA-95AB-E9C73EBC2BA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65660"/>
            <a:ext cx="3878580" cy="3971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FBD8CD-2541-466E-96BF-A996BC0E471E}"/>
              </a:ext>
            </a:extLst>
          </p:cNvPr>
          <p:cNvSpPr txBox="1"/>
          <p:nvPr/>
        </p:nvSpPr>
        <p:spPr>
          <a:xfrm>
            <a:off x="295563" y="5531308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l"/>
            <a:r>
              <a:rPr lang="ru-RU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Примечание: СПЕКЛО – данные «спеклометрии» - плотности «энергии-времени»;</a:t>
            </a:r>
            <a:endParaRPr lang="ru-RU" sz="1000" dirty="0"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347788" algn="l"/>
            <a:r>
              <a:rPr lang="ru-RU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GPS – координаты в месте проведения исследования;</a:t>
            </a:r>
            <a:endParaRPr lang="ru-RU" sz="1000" dirty="0"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347788" algn="l"/>
            <a:r>
              <a:rPr lang="ru-RU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ЧСС – частота сердечных сокращений;</a:t>
            </a:r>
            <a:endParaRPr lang="ru-RU" sz="1000" dirty="0"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347788" algn="l"/>
            <a:r>
              <a:rPr lang="ru-RU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СубМин – скорость субъективного времени;</a:t>
            </a:r>
            <a:endParaRPr lang="ru-RU" sz="1000" dirty="0"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347788" algn="l"/>
            <a:r>
              <a:rPr lang="ru-RU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ЗК – «Зеркала Козырева» в Горном Алтае;</a:t>
            </a:r>
            <a:endParaRPr lang="ru-RU" sz="1000" dirty="0"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347788" algn="l"/>
            <a:r>
              <a:rPr lang="ru-RU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 – «Зеркала МНИИКА» в Новосибирске.</a:t>
            </a:r>
            <a:endParaRPr lang="ru-RU" sz="1000" dirty="0"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CB6E1A-42F2-4943-B5B0-E610F3BEF3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90" y="5328558"/>
            <a:ext cx="737273" cy="91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0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8C1A9-F213-3B22-7D8F-DABC21C47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07027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био- ноосферное эволюционное  неравенство:  </a:t>
            </a:r>
            <a:br>
              <a:rPr lang="ru-RU" dirty="0"/>
            </a:br>
            <a:r>
              <a:rPr lang="ru-RU" dirty="0"/>
              <a:t>формула академика В.П. Казначеева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589A3B-4B78-5DC4-B728-6003C73A7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4474" y="3193474"/>
            <a:ext cx="4854429" cy="190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FF0000"/>
                </a:solidFill>
              </a:rPr>
              <a:t>V</a:t>
            </a:r>
            <a:r>
              <a:rPr lang="ru-RU" sz="4400" dirty="0">
                <a:solidFill>
                  <a:srgbClr val="FF0000"/>
                </a:solidFill>
              </a:rPr>
              <a:t> био  </a:t>
            </a:r>
            <a:r>
              <a:rPr lang="en-US" sz="4400" dirty="0">
                <a:solidFill>
                  <a:srgbClr val="FF0000"/>
                </a:solidFill>
              </a:rPr>
              <a:t>&lt; V </a:t>
            </a:r>
            <a:r>
              <a:rPr lang="ru-RU" sz="4400" dirty="0" err="1">
                <a:solidFill>
                  <a:srgbClr val="FF0000"/>
                </a:solidFill>
              </a:rPr>
              <a:t>нео</a:t>
            </a:r>
            <a:r>
              <a:rPr lang="en-US" sz="4400" dirty="0">
                <a:solidFill>
                  <a:srgbClr val="FF0000"/>
                </a:solidFill>
              </a:rPr>
              <a:t>   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A45CF1-2123-C76E-66F5-00E97B04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3696" y="6245225"/>
            <a:ext cx="551167" cy="365125"/>
          </a:xfrm>
        </p:spPr>
        <p:txBody>
          <a:bodyPr/>
          <a:lstStyle/>
          <a:p>
            <a:fld id="{42F5DCCB-FA41-42B8-B8C5-C8464800B1BF}" type="slidenum">
              <a:rPr lang="ru-RU" smtClean="0"/>
              <a:t>18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072A3A-9836-B184-FBA6-3EF405E427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90" y="5328558"/>
            <a:ext cx="737273" cy="91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7F6A979-75A0-E784-81FA-0204C6BA7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813954"/>
          </a:xfrm>
        </p:spPr>
        <p:txBody>
          <a:bodyPr>
            <a:normAutofit fontScale="90000"/>
          </a:bodyPr>
          <a:lstStyle/>
          <a:p>
            <a:r>
              <a:rPr lang="ru-RU" dirty="0"/>
              <a:t>ВЫВОДЫ</a:t>
            </a: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F979A049-0E3F-37A8-FC3D-AB292302F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1567295"/>
            <a:ext cx="8763000" cy="3723409"/>
          </a:xfrm>
        </p:spPr>
        <p:txBody>
          <a:bodyPr/>
          <a:lstStyle/>
          <a:p>
            <a:r>
              <a:rPr lang="ru-RU" dirty="0"/>
              <a:t>1.Показана возможность «квантовой суперпозиции сознания человека» из зоны «уплотненной энергии-времени» в эталонных «Зеркалах Козырева» во времени, открывающая доступ к мониторингу будущих событий при формировании </a:t>
            </a:r>
            <a:r>
              <a:rPr lang="ru-RU" dirty="0" err="1"/>
              <a:t>нео</a:t>
            </a:r>
            <a:r>
              <a:rPr lang="ru-RU" dirty="0"/>
              <a:t>-ноосферы   </a:t>
            </a:r>
          </a:p>
          <a:p>
            <a:r>
              <a:rPr lang="ru-RU" dirty="0"/>
              <a:t> 2.Коллективное сознание и нейрофизиологическое состояние людей, исследованные на разных континентах планеты при проведении обрядов на </a:t>
            </a:r>
            <a:r>
              <a:rPr lang="ru-RU" dirty="0" err="1"/>
              <a:t>тагылах</a:t>
            </a:r>
            <a:r>
              <a:rPr lang="ru-RU" dirty="0"/>
              <a:t> в горном </a:t>
            </a:r>
            <a:r>
              <a:rPr lang="ru-RU" dirty="0" err="1"/>
              <a:t>алтае</a:t>
            </a:r>
            <a:r>
              <a:rPr lang="ru-RU" dirty="0"/>
              <a:t>, во взаимодействии с солнечно-галактическими протонными потоками, приобретают </a:t>
            </a:r>
            <a:r>
              <a:rPr lang="ru-RU" dirty="0" err="1"/>
              <a:t>негэнтропийный</a:t>
            </a:r>
            <a:r>
              <a:rPr lang="ru-RU" dirty="0"/>
              <a:t> , возможно, </a:t>
            </a:r>
            <a:r>
              <a:rPr lang="ru-RU" dirty="0" err="1"/>
              <a:t>нео-ноосферный</a:t>
            </a:r>
            <a:r>
              <a:rPr lang="ru-RU" dirty="0"/>
              <a:t> вектор развития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3574B8-8D34-31C8-C438-3AA7D193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3696" y="6245225"/>
            <a:ext cx="551167" cy="365125"/>
          </a:xfrm>
        </p:spPr>
        <p:txBody>
          <a:bodyPr/>
          <a:lstStyle/>
          <a:p>
            <a:fld id="{42F5DCCB-FA41-42B8-B8C5-C8464800B1BF}" type="slidenum">
              <a:rPr lang="ru-RU" sz="1100" smtClean="0"/>
              <a:t>19</a:t>
            </a:fld>
            <a:endParaRPr lang="ru-RU" sz="11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ADB355-E486-6BFE-D2BD-8B591A5B68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90" y="5328558"/>
            <a:ext cx="737273" cy="91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5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0" name="Picture 10" descr="bubble_croman_big">
            <a:extLst>
              <a:ext uri="{FF2B5EF4-FFF2-40B4-BE49-F238E27FC236}">
                <a16:creationId xmlns:a16="http://schemas.microsoft.com/office/drawing/2014/main" id="{3E51DC99-3667-4697-AA39-2892EA5DC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220" y="134201"/>
            <a:ext cx="8174615" cy="663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2" name="Picture 2" descr="milkyway_gleason">
            <a:extLst>
              <a:ext uri="{FF2B5EF4-FFF2-40B4-BE49-F238E27FC236}">
                <a16:creationId xmlns:a16="http://schemas.microsoft.com/office/drawing/2014/main" id="{1E8FABA1-AC77-4D4C-A717-48E8199A1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 r="11382"/>
          <a:stretch>
            <a:fillRect/>
          </a:stretch>
        </p:blipFill>
        <p:spPr bwMode="auto">
          <a:xfrm>
            <a:off x="196707" y="159893"/>
            <a:ext cx="3387002" cy="6490289"/>
          </a:xfrm>
          <a:prstGeom prst="rect">
            <a:avLst/>
          </a:prstGeom>
          <a:noFill/>
          <a:ln w="50800">
            <a:solidFill>
              <a:srgbClr val="33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3" name="Rectangle 3">
            <a:extLst>
              <a:ext uri="{FF2B5EF4-FFF2-40B4-BE49-F238E27FC236}">
                <a16:creationId xmlns:a16="http://schemas.microsoft.com/office/drawing/2014/main" id="{79A60153-8189-42AB-AE16-836E0B22E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19" y="-62195"/>
            <a:ext cx="3196792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1">
            <a:spAutoFit/>
          </a:bodyPr>
          <a:lstStyle/>
          <a:p>
            <a:pPr algn="ctr"/>
            <a:r>
              <a:rPr lang="ru-RU" altLang="ru-RU" sz="20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Приведены результаты экспериментальной проверки в природном и моделированном пространстве роли  потоков ”энергии-времени”, по   гипотезе  Н. А. Козырева допускающей, что "прошлое и будущее находятся в настоящем” с    представлением формулы академика </a:t>
            </a:r>
            <a:r>
              <a:rPr lang="ru-RU" altLang="ru-RU" sz="20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В.П.Казначеева</a:t>
            </a:r>
            <a:r>
              <a:rPr lang="ru-RU" altLang="ru-RU" sz="20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о различиях в динамике  </a:t>
            </a:r>
            <a:r>
              <a:rPr lang="ru-RU" altLang="ru-RU" sz="20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био</a:t>
            </a:r>
            <a:r>
              <a:rPr lang="ru-RU" altLang="ru-RU" sz="20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- и </a:t>
            </a:r>
            <a:r>
              <a:rPr lang="ru-RU" altLang="ru-RU" sz="20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неосферы</a:t>
            </a:r>
            <a:endParaRPr lang="en-US" altLang="ru-RU" sz="20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1689" name="Picture 9" descr="Козырев5">
            <a:extLst>
              <a:ext uri="{FF2B5EF4-FFF2-40B4-BE49-F238E27FC236}">
                <a16:creationId xmlns:a16="http://schemas.microsoft.com/office/drawing/2014/main" id="{583D86D5-05BC-4F1F-9A96-5E2FD3C09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309" y="284249"/>
            <a:ext cx="3790229" cy="617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8A6E08-7110-C317-7F0E-B96D73ACEB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90" y="5328558"/>
            <a:ext cx="737273" cy="9166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A4D524-8461-C9C6-A211-3F87C40DE149}"/>
              </a:ext>
            </a:extLst>
          </p:cNvPr>
          <p:cNvSpPr txBox="1"/>
          <p:nvPr/>
        </p:nvSpPr>
        <p:spPr>
          <a:xfrm>
            <a:off x="11461463" y="6323187"/>
            <a:ext cx="286327" cy="263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22D040F-09C4-43C1-ACC4-2A951E4E2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6357" y="314037"/>
            <a:ext cx="8676222" cy="526472"/>
          </a:xfrm>
        </p:spPr>
        <p:txBody>
          <a:bodyPr>
            <a:normAutofit/>
          </a:bodyPr>
          <a:lstStyle/>
          <a:p>
            <a:r>
              <a:rPr lang="ru-RU" sz="2800" b="1"/>
              <a:t> благодарности </a:t>
            </a:r>
            <a:endParaRPr lang="ru-RU" sz="2800" b="1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3929C2A7-0F88-48A3-A0BD-FD0D546EC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840509"/>
            <a:ext cx="8676222" cy="3544455"/>
          </a:xfrm>
        </p:spPr>
        <p:txBody>
          <a:bodyPr/>
          <a:lstStyle/>
          <a:p>
            <a:endParaRPr lang="ru-RU" sz="2000" dirty="0">
              <a:effectLst/>
            </a:endParaRPr>
          </a:p>
          <a:p>
            <a:r>
              <a:rPr lang="ru-RU" sz="2000" dirty="0">
                <a:effectLst/>
              </a:rPr>
              <a:t>В.С. Кочурову – ООО «Аврора-МНИИКА»., г. Новосибирск</a:t>
            </a:r>
          </a:p>
          <a:p>
            <a:r>
              <a:rPr lang="ru-RU" sz="2000" dirty="0">
                <a:effectLst/>
              </a:rPr>
              <a:t>Р.Ш. Саркисяну, д.б.н. - Институт физиологии им. Л.А. Орбели НАН РА ,        г. Ереван</a:t>
            </a:r>
          </a:p>
          <a:p>
            <a:r>
              <a:rPr lang="ru-RU" sz="2000" dirty="0">
                <a:effectLst/>
              </a:rPr>
              <a:t>А.И. Субетто- академику РАЕН, главе школы ноосферизма, г. Санкт-Петербург</a:t>
            </a:r>
          </a:p>
          <a:p>
            <a:r>
              <a:rPr lang="ru-RU" sz="2000" dirty="0">
                <a:effectLst/>
              </a:rPr>
              <a:t> Я.С. Яманчинову- с. Каракол, Республика Алтай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9C864F-22F5-A99E-BE6C-AA5780F8F1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90" y="5328558"/>
            <a:ext cx="737273" cy="9166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3D3A26-0FD8-8AA7-79C2-87B58923271B}"/>
              </a:ext>
            </a:extLst>
          </p:cNvPr>
          <p:cNvSpPr txBox="1"/>
          <p:nvPr/>
        </p:nvSpPr>
        <p:spPr>
          <a:xfrm>
            <a:off x="11295336" y="6245225"/>
            <a:ext cx="48952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7795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 descr="milkyway_gleason">
            <a:extLst>
              <a:ext uri="{FF2B5EF4-FFF2-40B4-BE49-F238E27FC236}">
                <a16:creationId xmlns:a16="http://schemas.microsoft.com/office/drawing/2014/main" id="{87B63DF3-3F78-419E-B428-BC70E51EF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 r="11382"/>
          <a:stretch>
            <a:fillRect/>
          </a:stretch>
        </p:blipFill>
        <p:spPr bwMode="auto">
          <a:xfrm>
            <a:off x="116755" y="4050"/>
            <a:ext cx="3601169" cy="6756982"/>
          </a:xfrm>
          <a:prstGeom prst="rect">
            <a:avLst/>
          </a:prstGeom>
          <a:noFill/>
          <a:ln w="50800">
            <a:solidFill>
              <a:srgbClr val="33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6" name="Rectangle 4">
            <a:extLst>
              <a:ext uri="{FF2B5EF4-FFF2-40B4-BE49-F238E27FC236}">
                <a16:creationId xmlns:a16="http://schemas.microsoft.com/office/drawing/2014/main" id="{4610C8EF-85A5-4234-8567-9CC31AB96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74" y="526534"/>
            <a:ext cx="3422578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1">
            <a:spAutoFit/>
          </a:bodyPr>
          <a:lstStyle/>
          <a:p>
            <a:pPr algn="ctr"/>
            <a:r>
              <a:rPr lang="ru-RU" altLang="ru-RU" sz="20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По мнению академика В. П. Казначеева, живое вещество на Земле,  включая  мозг человека, находятся в зоне проекции двух пространств: традиционного физического мира </a:t>
            </a:r>
            <a:r>
              <a:rPr lang="ru-RU" altLang="ru-RU" sz="20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Минковского</a:t>
            </a:r>
            <a:r>
              <a:rPr lang="ru-RU" altLang="ru-RU" sz="20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-Эйнштейна и «пространства Козырева», где время имеет различное направление и плотность, влияющие на интеллект  и ноосферу</a:t>
            </a:r>
            <a:endParaRPr lang="en-US" altLang="ru-RU" sz="20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9877" name="Oval 5">
            <a:extLst>
              <a:ext uri="{FF2B5EF4-FFF2-40B4-BE49-F238E27FC236}">
                <a16:creationId xmlns:a16="http://schemas.microsoft.com/office/drawing/2014/main" id="{3171652C-B72E-440C-8B51-8A948999F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301" y="2133600"/>
            <a:ext cx="576263" cy="719138"/>
          </a:xfrm>
          <a:prstGeom prst="ellipse">
            <a:avLst/>
          </a:prstGeom>
          <a:solidFill>
            <a:srgbClr val="0000FF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9878" name="AutoShape 6">
            <a:extLst>
              <a:ext uri="{FF2B5EF4-FFF2-40B4-BE49-F238E27FC236}">
                <a16:creationId xmlns:a16="http://schemas.microsoft.com/office/drawing/2014/main" id="{7D2E3428-54E3-403F-938B-316725DA349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391401" y="2852738"/>
            <a:ext cx="1008063" cy="2305050"/>
          </a:xfrm>
          <a:prstGeom prst="triangle">
            <a:avLst>
              <a:gd name="adj" fmla="val 42991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9879" name="Line 7">
            <a:extLst>
              <a:ext uri="{FF2B5EF4-FFF2-40B4-BE49-F238E27FC236}">
                <a16:creationId xmlns:a16="http://schemas.microsoft.com/office/drawing/2014/main" id="{500D90A3-1C84-4064-9049-570E4FC1A4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83338" y="4078289"/>
            <a:ext cx="647700" cy="1587"/>
          </a:xfrm>
          <a:prstGeom prst="line">
            <a:avLst/>
          </a:prstGeom>
          <a:noFill/>
          <a:ln w="38100">
            <a:solidFill>
              <a:srgbClr val="FFCC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9880" name="Rectangle 8">
            <a:extLst>
              <a:ext uri="{FF2B5EF4-FFF2-40B4-BE49-F238E27FC236}">
                <a16:creationId xmlns:a16="http://schemas.microsoft.com/office/drawing/2014/main" id="{BE3E8A17-C6EF-40B1-AFD5-1AB15D2A4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0" y="2420939"/>
            <a:ext cx="28733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79881" name="Rectangle 9">
            <a:extLst>
              <a:ext uri="{FF2B5EF4-FFF2-40B4-BE49-F238E27FC236}">
                <a16:creationId xmlns:a16="http://schemas.microsoft.com/office/drawing/2014/main" id="{8D1D1EA6-5D07-4DA0-A269-A9CBC03B7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414" y="3141664"/>
            <a:ext cx="2873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79882" name="Rectangle 10">
            <a:extLst>
              <a:ext uri="{FF2B5EF4-FFF2-40B4-BE49-F238E27FC236}">
                <a16:creationId xmlns:a16="http://schemas.microsoft.com/office/drawing/2014/main" id="{4E1FDB22-59CF-460D-9C0C-373BB264B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1264" y="1701800"/>
            <a:ext cx="28733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79883" name="Rectangle 11">
            <a:extLst>
              <a:ext uri="{FF2B5EF4-FFF2-40B4-BE49-F238E27FC236}">
                <a16:creationId xmlns:a16="http://schemas.microsoft.com/office/drawing/2014/main" id="{7E588183-64E6-460B-BB0F-FB58DE9E6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414" y="3860800"/>
            <a:ext cx="28733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79884" name="Rectangle 12">
            <a:extLst>
              <a:ext uri="{FF2B5EF4-FFF2-40B4-BE49-F238E27FC236}">
                <a16:creationId xmlns:a16="http://schemas.microsoft.com/office/drawing/2014/main" id="{32282BB7-3280-4401-98D0-A7C67CA3B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775" y="2420939"/>
            <a:ext cx="28733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79885" name="Rectangle 13">
            <a:extLst>
              <a:ext uri="{FF2B5EF4-FFF2-40B4-BE49-F238E27FC236}">
                <a16:creationId xmlns:a16="http://schemas.microsoft.com/office/drawing/2014/main" id="{EBF6E789-C3E8-44C0-A74E-3FA96281F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775" y="1773239"/>
            <a:ext cx="28733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9886" name="Rectangle 14">
            <a:extLst>
              <a:ext uri="{FF2B5EF4-FFF2-40B4-BE49-F238E27FC236}">
                <a16:creationId xmlns:a16="http://schemas.microsoft.com/office/drawing/2014/main" id="{8AF31436-4AE5-46EC-A2A7-A5EB0A251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938" y="195842"/>
            <a:ext cx="2776828" cy="115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1" cap="all" dirty="0">
                <a:ln w="3175" cmpd="sng"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Пространство </a:t>
            </a:r>
          </a:p>
          <a:p>
            <a:pPr algn="ctr"/>
            <a:r>
              <a:rPr lang="ru-RU" altLang="ru-RU" sz="2000" b="1" cap="all" dirty="0">
                <a:ln w="3175" cmpd="sng"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Минковского</a:t>
            </a:r>
            <a:endParaRPr lang="en-US" altLang="ru-RU" sz="2000" b="1" cap="all" dirty="0">
              <a:ln w="3175" cmpd="sng">
                <a:noFill/>
              </a:ln>
              <a:solidFill>
                <a:schemeClr val="accent4">
                  <a:lumMod val="7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en-US" altLang="ru-RU" sz="2000" b="1" cap="all" dirty="0">
                <a:ln w="3175" cmpd="sng"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V=C=const</a:t>
            </a:r>
            <a:endParaRPr lang="ru-RU" altLang="ru-RU" sz="2000" b="1" cap="all" dirty="0">
              <a:ln w="3175" cmpd="sng">
                <a:noFill/>
              </a:ln>
              <a:solidFill>
                <a:schemeClr val="accent4">
                  <a:lumMod val="7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9887" name="Rectangle 15">
            <a:extLst>
              <a:ext uri="{FF2B5EF4-FFF2-40B4-BE49-F238E27FC236}">
                <a16:creationId xmlns:a16="http://schemas.microsoft.com/office/drawing/2014/main" id="{A8CD595B-6A56-4DFB-8E49-0E9D08357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5432" y="51886"/>
            <a:ext cx="2447925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altLang="ru-RU" sz="2000" b="1" cap="all" dirty="0">
                <a:ln w="3175" cmpd="sng"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Пространство</a:t>
            </a:r>
          </a:p>
          <a:p>
            <a:pPr algn="ctr">
              <a:lnSpc>
                <a:spcPct val="90000"/>
              </a:lnSpc>
            </a:pPr>
            <a:r>
              <a:rPr lang="ru-RU" altLang="ru-RU" sz="2000" b="1" cap="all" dirty="0">
                <a:ln w="3175" cmpd="sng"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Козырева</a:t>
            </a:r>
            <a:endParaRPr lang="en-US" altLang="ru-RU" sz="2000" b="1" cap="all" dirty="0">
              <a:ln w="3175" cmpd="sng">
                <a:noFill/>
              </a:ln>
              <a:solidFill>
                <a:schemeClr val="accent4">
                  <a:lumMod val="7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</a:pPr>
            <a:r>
              <a:rPr lang="en-US" altLang="ru-RU" sz="2000" b="1" cap="all" dirty="0">
                <a:ln w="3175" cmpd="sng"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V → ∞</a:t>
            </a:r>
          </a:p>
        </p:txBody>
      </p:sp>
      <p:sp>
        <p:nvSpPr>
          <p:cNvPr id="79888" name="AutoShape 16">
            <a:extLst>
              <a:ext uri="{FF2B5EF4-FFF2-40B4-BE49-F238E27FC236}">
                <a16:creationId xmlns:a16="http://schemas.microsoft.com/office/drawing/2014/main" id="{353B482D-3F62-4C01-86E9-CB93ADEFEDE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637088" y="1287463"/>
            <a:ext cx="4176712" cy="4570412"/>
          </a:xfrm>
          <a:custGeom>
            <a:avLst/>
            <a:gdLst>
              <a:gd name="G0" fmla="+- 10428 0 0"/>
              <a:gd name="G1" fmla="+- 7819150 0 0"/>
              <a:gd name="G2" fmla="+- 0 0 7819150"/>
              <a:gd name="T0" fmla="*/ 0 256 1"/>
              <a:gd name="T1" fmla="*/ 180 256 1"/>
              <a:gd name="G3" fmla="+- 7819150 T0 T1"/>
              <a:gd name="T2" fmla="*/ 0 256 1"/>
              <a:gd name="T3" fmla="*/ 90 256 1"/>
              <a:gd name="G4" fmla="+- 7819150 T2 T3"/>
              <a:gd name="G5" fmla="*/ G4 2 1"/>
              <a:gd name="T4" fmla="*/ 90 256 1"/>
              <a:gd name="T5" fmla="*/ 0 256 1"/>
              <a:gd name="G6" fmla="+- 7819150 T4 T5"/>
              <a:gd name="G7" fmla="*/ G6 2 1"/>
              <a:gd name="G8" fmla="abs 781915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28"/>
              <a:gd name="G18" fmla="*/ 10428 1 2"/>
              <a:gd name="G19" fmla="+- G18 5400 0"/>
              <a:gd name="G20" fmla="cos G19 7819150"/>
              <a:gd name="G21" fmla="sin G19 7819150"/>
              <a:gd name="G22" fmla="+- G20 10800 0"/>
              <a:gd name="G23" fmla="+- G21 10800 0"/>
              <a:gd name="G24" fmla="+- 10800 0 G20"/>
              <a:gd name="G25" fmla="+- 10428 10800 0"/>
              <a:gd name="G26" fmla="?: G9 G17 G25"/>
              <a:gd name="G27" fmla="?: G9 0 21600"/>
              <a:gd name="G28" fmla="cos 10800 7819150"/>
              <a:gd name="G29" fmla="sin 10800 7819150"/>
              <a:gd name="G30" fmla="sin 10428 7819150"/>
              <a:gd name="G31" fmla="+- G28 10800 0"/>
              <a:gd name="G32" fmla="+- G29 10800 0"/>
              <a:gd name="G33" fmla="+- G30 10800 0"/>
              <a:gd name="G34" fmla="?: G4 0 G31"/>
              <a:gd name="G35" fmla="?: 7819150 G34 0"/>
              <a:gd name="G36" fmla="?: G6 G35 G31"/>
              <a:gd name="G37" fmla="+- 21600 0 G36"/>
              <a:gd name="G38" fmla="?: G4 0 G33"/>
              <a:gd name="G39" fmla="?: 781915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603 w 21600"/>
              <a:gd name="T15" fmla="*/ 20055 h 21600"/>
              <a:gd name="T16" fmla="*/ 10800 w 21600"/>
              <a:gd name="T17" fmla="*/ 372 h 21600"/>
              <a:gd name="T18" fmla="*/ 15997 w 21600"/>
              <a:gd name="T19" fmla="*/ 2005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695" y="19892"/>
                </a:moveTo>
                <a:cubicBezTo>
                  <a:pt x="2407" y="18047"/>
                  <a:pt x="372" y="14570"/>
                  <a:pt x="372" y="10800"/>
                </a:cubicBezTo>
                <a:cubicBezTo>
                  <a:pt x="372" y="5040"/>
                  <a:pt x="5040" y="372"/>
                  <a:pt x="10800" y="372"/>
                </a:cubicBezTo>
                <a:cubicBezTo>
                  <a:pt x="16559" y="372"/>
                  <a:pt x="21228" y="5040"/>
                  <a:pt x="21228" y="10800"/>
                </a:cubicBezTo>
                <a:cubicBezTo>
                  <a:pt x="21228" y="14570"/>
                  <a:pt x="19192" y="18047"/>
                  <a:pt x="15904" y="19892"/>
                </a:cubicBezTo>
                <a:lnTo>
                  <a:pt x="16087" y="20217"/>
                </a:lnTo>
                <a:cubicBezTo>
                  <a:pt x="19492" y="18305"/>
                  <a:pt x="21600" y="1470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4704"/>
                  <a:pt x="2107" y="18305"/>
                  <a:pt x="5512" y="20217"/>
                </a:cubicBezTo>
                <a:close/>
              </a:path>
            </a:pathLst>
          </a:custGeom>
          <a:solidFill>
            <a:srgbClr val="80008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9889" name="AutoShape 17">
            <a:extLst>
              <a:ext uri="{FF2B5EF4-FFF2-40B4-BE49-F238E27FC236}">
                <a16:creationId xmlns:a16="http://schemas.microsoft.com/office/drawing/2014/main" id="{93F6BC89-FE17-4E8D-B33A-27DD030E90C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815932" y="1485107"/>
            <a:ext cx="4248150" cy="4103687"/>
          </a:xfrm>
          <a:custGeom>
            <a:avLst/>
            <a:gdLst>
              <a:gd name="G0" fmla="+- 10401 0 0"/>
              <a:gd name="G1" fmla="+- 7827362 0 0"/>
              <a:gd name="G2" fmla="+- 0 0 7827362"/>
              <a:gd name="T0" fmla="*/ 0 256 1"/>
              <a:gd name="T1" fmla="*/ 180 256 1"/>
              <a:gd name="G3" fmla="+- 7827362 T0 T1"/>
              <a:gd name="T2" fmla="*/ 0 256 1"/>
              <a:gd name="T3" fmla="*/ 90 256 1"/>
              <a:gd name="G4" fmla="+- 7827362 T2 T3"/>
              <a:gd name="G5" fmla="*/ G4 2 1"/>
              <a:gd name="T4" fmla="*/ 90 256 1"/>
              <a:gd name="T5" fmla="*/ 0 256 1"/>
              <a:gd name="G6" fmla="+- 7827362 T4 T5"/>
              <a:gd name="G7" fmla="*/ G6 2 1"/>
              <a:gd name="G8" fmla="abs 78273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01"/>
              <a:gd name="G18" fmla="*/ 10401 1 2"/>
              <a:gd name="G19" fmla="+- G18 5400 0"/>
              <a:gd name="G20" fmla="cos G19 7827362"/>
              <a:gd name="G21" fmla="sin G19 7827362"/>
              <a:gd name="G22" fmla="+- G20 10800 0"/>
              <a:gd name="G23" fmla="+- G21 10800 0"/>
              <a:gd name="G24" fmla="+- 10800 0 G20"/>
              <a:gd name="G25" fmla="+- 10401 10800 0"/>
              <a:gd name="G26" fmla="?: G9 G17 G25"/>
              <a:gd name="G27" fmla="?: G9 0 21600"/>
              <a:gd name="G28" fmla="cos 10800 7827362"/>
              <a:gd name="G29" fmla="sin 10800 7827362"/>
              <a:gd name="G30" fmla="sin 10401 7827362"/>
              <a:gd name="G31" fmla="+- G28 10800 0"/>
              <a:gd name="G32" fmla="+- G29 10800 0"/>
              <a:gd name="G33" fmla="+- G30 10800 0"/>
              <a:gd name="G34" fmla="?: G4 0 G31"/>
              <a:gd name="G35" fmla="?: 7827362 G34 0"/>
              <a:gd name="G36" fmla="?: G6 G35 G31"/>
              <a:gd name="G37" fmla="+- 21600 0 G36"/>
              <a:gd name="G38" fmla="?: G4 0 G33"/>
              <a:gd name="G39" fmla="?: 78273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590 w 21600"/>
              <a:gd name="T15" fmla="*/ 20032 h 21600"/>
              <a:gd name="T16" fmla="*/ 10800 w 21600"/>
              <a:gd name="T17" fmla="*/ 399 h 21600"/>
              <a:gd name="T18" fmla="*/ 16010 w 21600"/>
              <a:gd name="T19" fmla="*/ 2003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688" y="19858"/>
                </a:moveTo>
                <a:cubicBezTo>
                  <a:pt x="2420" y="18014"/>
                  <a:pt x="399" y="14552"/>
                  <a:pt x="399" y="10800"/>
                </a:cubicBezTo>
                <a:cubicBezTo>
                  <a:pt x="399" y="5055"/>
                  <a:pt x="5055" y="399"/>
                  <a:pt x="10800" y="399"/>
                </a:cubicBezTo>
                <a:cubicBezTo>
                  <a:pt x="16544" y="399"/>
                  <a:pt x="21201" y="5055"/>
                  <a:pt x="21201" y="10800"/>
                </a:cubicBezTo>
                <a:cubicBezTo>
                  <a:pt x="21201" y="14552"/>
                  <a:pt x="19179" y="18014"/>
                  <a:pt x="15911" y="19858"/>
                </a:cubicBezTo>
                <a:lnTo>
                  <a:pt x="16107" y="20205"/>
                </a:lnTo>
                <a:cubicBezTo>
                  <a:pt x="19501" y="18290"/>
                  <a:pt x="21600" y="14696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4696"/>
                  <a:pt x="2098" y="18290"/>
                  <a:pt x="5492" y="20205"/>
                </a:cubicBezTo>
                <a:close/>
              </a:path>
            </a:pathLst>
          </a:custGeom>
          <a:solidFill>
            <a:srgbClr val="80008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9890" name="Line 18">
            <a:extLst>
              <a:ext uri="{FF2B5EF4-FFF2-40B4-BE49-F238E27FC236}">
                <a16:creationId xmlns:a16="http://schemas.microsoft.com/office/drawing/2014/main" id="{DB05D589-6502-4FE0-9794-D6ADEF5338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43700" y="2636839"/>
            <a:ext cx="1081088" cy="73025"/>
          </a:xfrm>
          <a:prstGeom prst="line">
            <a:avLst/>
          </a:prstGeom>
          <a:noFill/>
          <a:ln w="38100">
            <a:solidFill>
              <a:srgbClr val="FFCC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9891" name="Line 19">
            <a:extLst>
              <a:ext uri="{FF2B5EF4-FFF2-40B4-BE49-F238E27FC236}">
                <a16:creationId xmlns:a16="http://schemas.microsoft.com/office/drawing/2014/main" id="{49C1163A-927A-46C2-BB5B-1EE715CD8E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4776" y="3429001"/>
            <a:ext cx="720725" cy="73025"/>
          </a:xfrm>
          <a:prstGeom prst="line">
            <a:avLst/>
          </a:prstGeom>
          <a:noFill/>
          <a:ln w="38100">
            <a:solidFill>
              <a:srgbClr val="FFCC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9892" name="Line 20">
            <a:extLst>
              <a:ext uri="{FF2B5EF4-FFF2-40B4-BE49-F238E27FC236}">
                <a16:creationId xmlns:a16="http://schemas.microsoft.com/office/drawing/2014/main" id="{077F69E0-7D36-45B7-A0DE-DFACFCD27E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5138" y="2060575"/>
            <a:ext cx="863600" cy="433388"/>
          </a:xfrm>
          <a:prstGeom prst="line">
            <a:avLst/>
          </a:prstGeom>
          <a:noFill/>
          <a:ln w="38100">
            <a:solidFill>
              <a:srgbClr val="FFCC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9893" name="Line 21">
            <a:extLst>
              <a:ext uri="{FF2B5EF4-FFF2-40B4-BE49-F238E27FC236}">
                <a16:creationId xmlns:a16="http://schemas.microsoft.com/office/drawing/2014/main" id="{A1DE443D-B1B9-42A9-9C71-9A22DAAECE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10539" y="1989139"/>
            <a:ext cx="649287" cy="504825"/>
          </a:xfrm>
          <a:prstGeom prst="line">
            <a:avLst/>
          </a:prstGeom>
          <a:noFill/>
          <a:ln w="38100">
            <a:solidFill>
              <a:srgbClr val="FFCC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9894" name="Line 22">
            <a:extLst>
              <a:ext uri="{FF2B5EF4-FFF2-40B4-BE49-F238E27FC236}">
                <a16:creationId xmlns:a16="http://schemas.microsoft.com/office/drawing/2014/main" id="{D74DF8FC-BED3-46A5-8BC8-ABE49AA24C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40688" y="2636838"/>
            <a:ext cx="1293812" cy="0"/>
          </a:xfrm>
          <a:prstGeom prst="line">
            <a:avLst/>
          </a:prstGeom>
          <a:noFill/>
          <a:ln w="38100">
            <a:solidFill>
              <a:srgbClr val="FFCC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9895" name="Rectangle 23">
            <a:extLst>
              <a:ext uri="{FF2B5EF4-FFF2-40B4-BE49-F238E27FC236}">
                <a16:creationId xmlns:a16="http://schemas.microsoft.com/office/drawing/2014/main" id="{45570C02-0D27-4877-8EC4-A2F09BB9D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1641" y="5845861"/>
            <a:ext cx="86042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12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1 - уровень сознания (Аристотель Лопе); 2 - уровень подсознания (логика </a:t>
            </a:r>
            <a:r>
              <a:rPr lang="ru-RU" altLang="ru-RU" sz="12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Бойса</a:t>
            </a:r>
            <a:r>
              <a:rPr lang="ru-RU" altLang="ru-RU" sz="12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); 3 - "подвалы" сознания; 4 - телесность человека, поддерживающая сознание; 5 - </a:t>
            </a:r>
            <a:r>
              <a:rPr lang="ru-RU" altLang="ru-RU" sz="12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метауровень</a:t>
            </a:r>
            <a:r>
              <a:rPr lang="ru-RU" altLang="ru-RU" sz="12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(космическое сознание); 6 - "подвалы" космического сознания.</a:t>
            </a:r>
          </a:p>
        </p:txBody>
      </p:sp>
      <p:sp>
        <p:nvSpPr>
          <p:cNvPr id="79896" name="Rectangle 24">
            <a:extLst>
              <a:ext uri="{FF2B5EF4-FFF2-40B4-BE49-F238E27FC236}">
                <a16:creationId xmlns:a16="http://schemas.microsoft.com/office/drawing/2014/main" id="{EE67BBDC-A957-4C0F-BEE3-C2BA58839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3213101"/>
            <a:ext cx="115093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1" cap="all" dirty="0">
                <a:ln w="3175" cmpd="sng">
                  <a:noFill/>
                </a:ln>
                <a:solidFill>
                  <a:srgbClr val="FF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прошлое</a:t>
            </a:r>
          </a:p>
        </p:txBody>
      </p:sp>
      <p:sp>
        <p:nvSpPr>
          <p:cNvPr id="79897" name="Rectangle 25">
            <a:extLst>
              <a:ext uri="{FF2B5EF4-FFF2-40B4-BE49-F238E27FC236}">
                <a16:creationId xmlns:a16="http://schemas.microsoft.com/office/drawing/2014/main" id="{77DC8B9F-FFF8-45AF-90CC-DF32343F6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90" y="3248819"/>
            <a:ext cx="115093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altLang="ru-RU" sz="2000" b="1" cap="all" dirty="0">
                <a:ln w="3175" cmpd="sng">
                  <a:noFill/>
                </a:ln>
                <a:solidFill>
                  <a:srgbClr val="FF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будущее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457E240-CB3D-8785-9C3D-3C32EB8D69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90" y="5328558"/>
            <a:ext cx="737273" cy="91666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8FD582E-4117-E71B-4F3F-359A61F8E513}"/>
              </a:ext>
            </a:extLst>
          </p:cNvPr>
          <p:cNvSpPr txBox="1"/>
          <p:nvPr/>
        </p:nvSpPr>
        <p:spPr>
          <a:xfrm>
            <a:off x="11397834" y="6304269"/>
            <a:ext cx="4618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accel="50000" decel="50000" autoRev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43200000">
                                      <p:cBhvr>
                                        <p:cTn id="48" dur="50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accel="50000" decel="50000" autoRev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43200000">
                                      <p:cBhvr>
                                        <p:cTn id="50" dur="5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9" presetClass="entr" presetSubtype="5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9" presetClass="entr" presetSubtype="5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2000" fill="hold"/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2000" fill="hold"/>
                                        <p:tgtEl>
                                          <p:spTgt spid="798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2000" fill="hold"/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798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20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20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20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6" grpId="0"/>
      <p:bldP spid="798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22D040F-09C4-43C1-ACC4-2A951E4E2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889" y="646546"/>
            <a:ext cx="8676222" cy="526472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Цель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3929C2A7-0F88-48A3-A0BD-FD0D546EC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8030" y="1237673"/>
            <a:ext cx="8676222" cy="2613891"/>
          </a:xfrm>
        </p:spPr>
        <p:txBody>
          <a:bodyPr/>
          <a:lstStyle/>
          <a:p>
            <a:r>
              <a:rPr lang="ru-RU" dirty="0">
                <a:effectLst/>
              </a:rPr>
              <a:t>Определить возможный вектор нео-ноосферного развития человечества по данным трансконтинентальных синхронных экспериментальных исследований  в режиме мониторинга Будущего в «Зеркалах Козырева» и во время коллективных обрядов на тагылах Горного Алтая с оценкой динамики сопряжений  физиологических параметров  мозга человека с солнечно-галактическими протонными потоками («энергии- времени»)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367DD5-C96F-D5EE-DDFF-CF1E4A824E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53" y="5263903"/>
            <a:ext cx="737273" cy="9166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AF6FB3-1069-2910-33DE-EF60A75F6FCB}"/>
              </a:ext>
            </a:extLst>
          </p:cNvPr>
          <p:cNvSpPr txBox="1"/>
          <p:nvPr/>
        </p:nvSpPr>
        <p:spPr>
          <a:xfrm>
            <a:off x="11480062" y="6180570"/>
            <a:ext cx="2955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6292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272B819-E729-4810-8FA1-91C1B5A53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9310"/>
            <a:ext cx="9905998" cy="785090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Эталонные «Зеркала МНИИКА (Козырева)» (производятся ООО «АВРОРА-</a:t>
            </a:r>
            <a:r>
              <a:rPr lang="ru-RU" sz="2000" dirty="0" err="1"/>
              <a:t>Мниика</a:t>
            </a:r>
            <a:r>
              <a:rPr lang="ru-RU" sz="2000" dirty="0"/>
              <a:t>», в г. Новосибирске, </a:t>
            </a:r>
            <a:r>
              <a:rPr lang="en-US" sz="2000" dirty="0"/>
              <a:t>www.aurora-isrica.ru</a:t>
            </a:r>
            <a:r>
              <a:rPr lang="ru-RU" sz="2000" dirty="0"/>
              <a:t>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D2EBBF-CF96-1CA5-CD66-8F03DD5EA3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90" y="5328558"/>
            <a:ext cx="737273" cy="91666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B1C3521-3C5B-8460-381A-2E532CC8A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0642" y="6264467"/>
            <a:ext cx="551167" cy="365125"/>
          </a:xfrm>
        </p:spPr>
        <p:txBody>
          <a:bodyPr/>
          <a:lstStyle/>
          <a:p>
            <a:r>
              <a:rPr lang="ru-RU" sz="1100" dirty="0"/>
              <a:t>5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DDA5B631-64BB-1E58-A729-62CE33621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17" y="974746"/>
            <a:ext cx="3299518" cy="4812145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584A69-4624-8A00-5C9B-CAC53E171892}"/>
              </a:ext>
            </a:extLst>
          </p:cNvPr>
          <p:cNvSpPr txBox="1"/>
          <p:nvPr/>
        </p:nvSpPr>
        <p:spPr>
          <a:xfrm>
            <a:off x="4305035" y="5895135"/>
            <a:ext cx="28069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https://vk.com/isyan08</a:t>
            </a:r>
          </a:p>
        </p:txBody>
      </p:sp>
    </p:spTree>
    <p:extLst>
      <p:ext uri="{BB962C8B-B14F-4D97-AF65-F5344CB8AC3E}">
        <p14:creationId xmlns:p14="http://schemas.microsoft.com/office/powerpoint/2010/main" val="89034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B1DC3-9341-4097-9EBE-FBFE68CA6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66255"/>
            <a:ext cx="9905998" cy="1265381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Спеклоскоп (</a:t>
            </a:r>
            <a:r>
              <a:rPr lang="ru-RU" sz="2400" dirty="0">
                <a:effectLst/>
              </a:rPr>
              <a:t>Институт физиологии им. Л.А. Орбели НАН РА (г. Ереван), примененный В МНИИКА для оценки плотности «Энергии-времени» в «Зеркалах Козырева»</a:t>
            </a:r>
            <a:endParaRPr lang="ru-RU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0198B9F-9FAB-45A9-A78A-769FF70F12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261" y="1497538"/>
            <a:ext cx="5040570" cy="4747687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1A48E5-27E3-AEA5-9F97-D6428444FB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90" y="5328558"/>
            <a:ext cx="737273" cy="916667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3A40810-655E-14A1-33EB-F29025C76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3696" y="6245225"/>
            <a:ext cx="551167" cy="365125"/>
          </a:xfrm>
        </p:spPr>
        <p:txBody>
          <a:bodyPr/>
          <a:lstStyle/>
          <a:p>
            <a:fld id="{42F5DCCB-FA41-42B8-B8C5-C8464800B1BF}" type="slidenum">
              <a:rPr lang="ru-RU" sz="1100" smtClean="0"/>
              <a:t>6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9112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97094-88C2-47A3-8C92-CCA6376DB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452584"/>
            <a:ext cx="9905998" cy="8220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effectLst/>
              </a:rPr>
              <a:t>динамика амплитуды и плотности осцилляций («ЭНЕРГИИ-ВРЕМЕНИ») ВНУТРИ «ЗЕРКАЛ КОЗЫРЕВА»</a:t>
            </a:r>
            <a:endParaRPr lang="ru-RU" sz="2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B438E73-7FC0-4289-9164-B2E050B81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60" y="1736436"/>
            <a:ext cx="9905997" cy="4054764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C68D09-6902-7CC8-4320-F5B996D326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90" y="5328558"/>
            <a:ext cx="737273" cy="916667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C85BB69-928C-F887-303A-0B7B2891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3696" y="6245225"/>
            <a:ext cx="551167" cy="365125"/>
          </a:xfrm>
        </p:spPr>
        <p:txBody>
          <a:bodyPr/>
          <a:lstStyle/>
          <a:p>
            <a:fld id="{42F5DCCB-FA41-42B8-B8C5-C8464800B1BF}" type="slidenum">
              <a:rPr lang="ru-RU" sz="1100" smtClean="0"/>
              <a:t>7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8645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32321-D33C-4FED-8746-60D65831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9309"/>
            <a:ext cx="9905998" cy="8312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Спутник «</a:t>
            </a:r>
            <a:r>
              <a:rPr lang="en-US" sz="2800" dirty="0"/>
              <a:t>goes</a:t>
            </a:r>
            <a:r>
              <a:rPr lang="ru-RU" sz="2800" dirty="0"/>
              <a:t>»</a:t>
            </a:r>
            <a:r>
              <a:rPr lang="en-US" sz="2800" dirty="0"/>
              <a:t>,NASA</a:t>
            </a:r>
            <a:r>
              <a:rPr lang="ru-RU" sz="2800" dirty="0"/>
              <a:t> - МОНИТОРИНГ ПОТОКОВ ПРОТОНОВ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8CF1648-C5C7-467D-B72B-3DED37183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630" y="960582"/>
            <a:ext cx="5375563" cy="5375563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793F20-C029-13AA-A680-3E10B3502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90" y="5328558"/>
            <a:ext cx="737273" cy="916667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3C09E8F-9102-5AC8-B5AD-A6FE8B436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3696" y="6245225"/>
            <a:ext cx="551167" cy="365125"/>
          </a:xfrm>
        </p:spPr>
        <p:txBody>
          <a:bodyPr/>
          <a:lstStyle/>
          <a:p>
            <a:fld id="{42F5DCCB-FA41-42B8-B8C5-C8464800B1BF}" type="slidenum">
              <a:rPr lang="ru-RU" sz="1100" smtClean="0"/>
              <a:t>8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38149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4CE2C-609E-431E-8405-C61CA4589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436" y="267854"/>
            <a:ext cx="9947563" cy="1436255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effectLst/>
              </a:rPr>
              <a:t>Динамика корреляционной связи (r) "частоты осцилляций "датчика плотности "энергии-времени" в "Зеркалах Козырева" с интенсивностью потоков солнечных (5, 30 мэВ) и галактических (100 мэВ) протонов, зафиксированной на спутниках "</a:t>
            </a:r>
            <a:r>
              <a:rPr lang="ru-RU" sz="1400" b="1" dirty="0" err="1">
                <a:effectLst/>
              </a:rPr>
              <a:t>Goes</a:t>
            </a:r>
            <a:r>
              <a:rPr lang="ru-RU" sz="1400" b="1" dirty="0">
                <a:effectLst/>
              </a:rPr>
              <a:t>"(НАСА в момент зеркальных замеров (0),а также через 3, 12 и 24 ч после их завершения (Трофимов, Кочуров,2019, Новосибирск)</a:t>
            </a:r>
            <a:endParaRPr lang="ru-RU" sz="14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20B768F-1C00-48D9-A240-F87DE87B58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783901"/>
              </p:ext>
            </p:extLst>
          </p:nvPr>
        </p:nvGraphicFramePr>
        <p:xfrm>
          <a:off x="3127230" y="1828800"/>
          <a:ext cx="5397933" cy="372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A7C85B-D630-3252-4861-161FEACC75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90" y="5328558"/>
            <a:ext cx="737273" cy="916667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62C008B-13A5-A9F1-E3EF-1EBE81200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3696" y="6245225"/>
            <a:ext cx="551167" cy="365125"/>
          </a:xfrm>
        </p:spPr>
        <p:txBody>
          <a:bodyPr/>
          <a:lstStyle/>
          <a:p>
            <a:fld id="{42F5DCCB-FA41-42B8-B8C5-C8464800B1BF}" type="slidenum">
              <a:rPr lang="ru-RU" sz="1100" smtClean="0"/>
              <a:t>9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7936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388</TotalTime>
  <Words>987</Words>
  <Application>Microsoft Office PowerPoint</Application>
  <PresentationFormat>Широкоэкранный</PresentationFormat>
  <Paragraphs>77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Roboto</vt:lpstr>
      <vt:lpstr>Times New Roman</vt:lpstr>
      <vt:lpstr>Сетка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На ПУТИ К НЕОНООСФЕРЕ: НЕГЭНТРОПИЯ в «ПРОСТРАНТСТВЕ КОЗЫРЕВА», горизонты будущего, формула академика в.п. Казначеева     д.м.н. а.в. Трофимов</vt:lpstr>
      <vt:lpstr>Презентация PowerPoint</vt:lpstr>
      <vt:lpstr>Презентация PowerPoint</vt:lpstr>
      <vt:lpstr>Цель</vt:lpstr>
      <vt:lpstr>Эталонные «Зеркала МНИИКА (Козырева)» (производятся ООО «АВРОРА-Мниика», в г. Новосибирске, www.aurora-isrica.ru)</vt:lpstr>
      <vt:lpstr>Спеклоскоп (Институт физиологии им. Л.А. Орбели НАН РА (г. Ереван), примененный В МНИИКА для оценки плотности «Энергии-времени» в «Зеркалах Козырева»</vt:lpstr>
      <vt:lpstr>динамика амплитуды и плотности осцилляций («ЭНЕРГИИ-ВРЕМЕНИ») ВНУТРИ «ЗЕРКАЛ КОЗЫРЕВА»</vt:lpstr>
      <vt:lpstr>Спутник «goes»,NASA - МОНИТОРИНГ ПОТОКОВ ПРОТОНОВ</vt:lpstr>
      <vt:lpstr>Динамика корреляционной связи (r) "частоты осцилляций "датчика плотности "энергии-времени" в "Зеркалах Козырева" с интенсивностью потоков солнечных (5, 30 мэВ) и галактических (100 мэВ) протонов, зафиксированной на спутниках "Goes"(НАСА в момент зеркальных замеров (0),а также через 3, 12 и 24 ч после их завершения (Трофимов, Кочуров,2019, Новосибирск)</vt:lpstr>
      <vt:lpstr>Динамика корреляционной зависимости (r) индекса точности прогноза (ИТП) от интенсивности потока протонов различных энергий на момент составления прогноза (0) и на период прогнозирования –  через 3, 12 и 24 ч. (Трофимов, Кочуров, 2019)</vt:lpstr>
      <vt:lpstr>Динамика корреляционной зависимости (r) гамма-ритма головного мозга исследователя К., выполняющего прогностические задачи в зоне  негэнтропии "Зеркал Козырева", от потоков  солнечно-галактических протонов на различных этапах их приближения к спутникам "Goes" (0-в момент регистрации частотных параметров человека,, далее- через 3, 12 и 24 ч после окончания регистрации) (Трофимов, Кочуров, 2019)   </vt:lpstr>
      <vt:lpstr>Презентация PowerPoint</vt:lpstr>
      <vt:lpstr>«Зеркала Козырева» в Горном Алтае, 2021 г.</vt:lpstr>
      <vt:lpstr>24 июля 2021 г. Кара-Коол: обряд на тагыле – основная синхронизирующая точка проекта- модель коллективного космопланетарного сознания людей в ноосферном «пространстве Козырева»</vt:lpstr>
      <vt:lpstr>Выраженность корреляционной зависимости (r) функциональных показателей исследователей на северо-американском континенте и величины энтропии физиологических параметров  головного мозга испытателя в «Зеркалах Козырева» в Новосибирске во время обряда на Каракольском тагыле в Горном Алтае 19 мая 2021 года (А.Трофимов, В. Кочуров,, 2021)</vt:lpstr>
      <vt:lpstr>Выраженность корреляционной зависимости  (r) хронотропных параметров (ЧСС, субъективная оценка времени) исследователей на Алтае (n=3) и североамериканском континенте (n=7) синхронно зарегистрированных при проведении обряда на Каракольском Тагыле в Горном Алтае 19 мая 2021 года (А.Трофимов, В. Кочуров, О. Шевченко, и др. 2021)</vt:lpstr>
      <vt:lpstr>Выраженность трансконтинентальных ноосферных  связей- на примере корреляционных зависимостей (r) нейрофизиологических  и других параметров волонтеров, зафиксированных в северной  Америке и  в моделированном зеркальном пространстве В горном Алтае  и Новосибирске                        (В. Кочуров, О.Шевченко, Н. Завалищева и др., 2021)</vt:lpstr>
      <vt:lpstr>био- ноосферное эволюционное  неравенство:   формула академика В.П. Казначеева</vt:lpstr>
      <vt:lpstr>ВЫВОДЫ</vt:lpstr>
      <vt:lpstr> благодарности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37</cp:revision>
  <dcterms:created xsi:type="dcterms:W3CDTF">2019-04-25T06:21:58Z</dcterms:created>
  <dcterms:modified xsi:type="dcterms:W3CDTF">2022-05-23T03:47:36Z</dcterms:modified>
</cp:coreProperties>
</file>